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08" r:id="rId2"/>
    <p:sldMasterId id="2147483720" r:id="rId3"/>
    <p:sldMasterId id="2147483732" r:id="rId4"/>
  </p:sldMasterIdLst>
  <p:notesMasterIdLst>
    <p:notesMasterId r:id="rId78"/>
  </p:notesMasterIdLst>
  <p:sldIdLst>
    <p:sldId id="256" r:id="rId5"/>
    <p:sldId id="514" r:id="rId6"/>
    <p:sldId id="515" r:id="rId7"/>
    <p:sldId id="429" r:id="rId8"/>
    <p:sldId id="467" r:id="rId9"/>
    <p:sldId id="469" r:id="rId10"/>
    <p:sldId id="470" r:id="rId11"/>
    <p:sldId id="292" r:id="rId12"/>
    <p:sldId id="428" r:id="rId13"/>
    <p:sldId id="471" r:id="rId14"/>
    <p:sldId id="533" r:id="rId15"/>
    <p:sldId id="472" r:id="rId16"/>
    <p:sldId id="516" r:id="rId17"/>
    <p:sldId id="517" r:id="rId18"/>
    <p:sldId id="518" r:id="rId19"/>
    <p:sldId id="468" r:id="rId20"/>
    <p:sldId id="519" r:id="rId21"/>
    <p:sldId id="520" r:id="rId22"/>
    <p:sldId id="521" r:id="rId23"/>
    <p:sldId id="522" r:id="rId24"/>
    <p:sldId id="523" r:id="rId25"/>
    <p:sldId id="524" r:id="rId26"/>
    <p:sldId id="512" r:id="rId27"/>
    <p:sldId id="513" r:id="rId28"/>
    <p:sldId id="473" r:id="rId29"/>
    <p:sldId id="474" r:id="rId30"/>
    <p:sldId id="475" r:id="rId31"/>
    <p:sldId id="476" r:id="rId32"/>
    <p:sldId id="477" r:id="rId33"/>
    <p:sldId id="478" r:id="rId34"/>
    <p:sldId id="479" r:id="rId35"/>
    <p:sldId id="510" r:id="rId36"/>
    <p:sldId id="492" r:id="rId37"/>
    <p:sldId id="493" r:id="rId38"/>
    <p:sldId id="481" r:id="rId39"/>
    <p:sldId id="480" r:id="rId40"/>
    <p:sldId id="482" r:id="rId41"/>
    <p:sldId id="483" r:id="rId42"/>
    <p:sldId id="484" r:id="rId43"/>
    <p:sldId id="485" r:id="rId44"/>
    <p:sldId id="486" r:id="rId45"/>
    <p:sldId id="487" r:id="rId46"/>
    <p:sldId id="488" r:id="rId47"/>
    <p:sldId id="489" r:id="rId48"/>
    <p:sldId id="490" r:id="rId49"/>
    <p:sldId id="491" r:id="rId50"/>
    <p:sldId id="495" r:id="rId51"/>
    <p:sldId id="496" r:id="rId52"/>
    <p:sldId id="511" r:id="rId53"/>
    <p:sldId id="497" r:id="rId54"/>
    <p:sldId id="437" r:id="rId55"/>
    <p:sldId id="499" r:id="rId56"/>
    <p:sldId id="498" r:id="rId57"/>
    <p:sldId id="504" r:id="rId58"/>
    <p:sldId id="500" r:id="rId59"/>
    <p:sldId id="501" r:id="rId60"/>
    <p:sldId id="502" r:id="rId61"/>
    <p:sldId id="503" r:id="rId62"/>
    <p:sldId id="509" r:id="rId63"/>
    <p:sldId id="505" r:id="rId64"/>
    <p:sldId id="506" r:id="rId65"/>
    <p:sldId id="507" r:id="rId66"/>
    <p:sldId id="508" r:id="rId67"/>
    <p:sldId id="494" r:id="rId68"/>
    <p:sldId id="525" r:id="rId69"/>
    <p:sldId id="526" r:id="rId70"/>
    <p:sldId id="527" r:id="rId71"/>
    <p:sldId id="528" r:id="rId72"/>
    <p:sldId id="529" r:id="rId73"/>
    <p:sldId id="530" r:id="rId74"/>
    <p:sldId id="531" r:id="rId75"/>
    <p:sldId id="532" r:id="rId76"/>
    <p:sldId id="463" r:id="rId77"/>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14AC"/>
    <a:srgbClr val="BB46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Koyu Stil 1 - Vurgu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Orta Stil 3 - Vurgu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E3FDE45-AF77-4B5C-9715-49D594BDF05E}" styleName="Açık Stil 1 - Vurgu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9" autoAdjust="0"/>
    <p:restoredTop sz="89681" autoAdjust="0"/>
  </p:normalViewPr>
  <p:slideViewPr>
    <p:cSldViewPr>
      <p:cViewPr varScale="1">
        <p:scale>
          <a:sx n="79" d="100"/>
          <a:sy n="79" d="100"/>
        </p:scale>
        <p:origin x="1690" y="4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218AE-9BB5-4578-86A7-E56C6A037850}" type="datetimeFigureOut">
              <a:rPr lang="tr-TR" smtClean="0"/>
              <a:pPr/>
              <a:t>13.05.2022</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62EBED-3C3B-4224-8018-9983700ED629}" type="slidenum">
              <a:rPr lang="tr-TR" smtClean="0"/>
              <a:pPr/>
              <a:t>‹#›</a:t>
            </a:fld>
            <a:endParaRPr lang="tr-TR"/>
          </a:p>
        </p:txBody>
      </p:sp>
    </p:spTree>
    <p:extLst>
      <p:ext uri="{BB962C8B-B14F-4D97-AF65-F5344CB8AC3E}">
        <p14:creationId xmlns:p14="http://schemas.microsoft.com/office/powerpoint/2010/main" val="48367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62EBED-3C3B-4224-8018-9983700ED629}" type="slidenum">
              <a:rPr lang="tr-TR" smtClean="0"/>
              <a:pPr/>
              <a:t>1</a:t>
            </a:fld>
            <a:endParaRPr lang="tr-TR"/>
          </a:p>
        </p:txBody>
      </p:sp>
    </p:spTree>
    <p:extLst>
      <p:ext uri="{BB962C8B-B14F-4D97-AF65-F5344CB8AC3E}">
        <p14:creationId xmlns:p14="http://schemas.microsoft.com/office/powerpoint/2010/main" val="192053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err="1" smtClean="0"/>
              <a:t>R’de</a:t>
            </a:r>
            <a:r>
              <a:rPr lang="tr-TR" dirty="0" smtClean="0"/>
              <a:t> seçenek epey fazla. Kapsamlı olmasından dolayı tercih ettiğimiz bir kütüphane</a:t>
            </a:r>
            <a:r>
              <a:rPr lang="tr-TR" baseline="0" dirty="0" smtClean="0"/>
              <a:t> </a:t>
            </a:r>
            <a:r>
              <a:rPr lang="tr-TR" baseline="0" dirty="0" err="1" smtClean="0"/>
              <a:t>caret</a:t>
            </a:r>
            <a:r>
              <a:rPr lang="tr-TR" baseline="0" dirty="0" smtClean="0"/>
              <a:t> kütüphanesi. Bugün kursta </a:t>
            </a:r>
            <a:r>
              <a:rPr lang="tr-TR" baseline="0" dirty="0" err="1" smtClean="0"/>
              <a:t>caret</a:t>
            </a:r>
            <a:r>
              <a:rPr lang="tr-TR" baseline="0" dirty="0" smtClean="0"/>
              <a:t> ile kestirime yönelik nasıl model oluşturulabilir üzerinde </a:t>
            </a:r>
            <a:r>
              <a:rPr lang="tr-TR" baseline="0" dirty="0" err="1" smtClean="0"/>
              <a:t>durucaz</a:t>
            </a:r>
            <a:r>
              <a:rPr lang="tr-TR" baseline="0" dirty="0" smtClean="0"/>
              <a:t>.</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10</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err="1" smtClean="0"/>
              <a:t>Python’da</a:t>
            </a:r>
            <a:r>
              <a:rPr lang="tr-TR" dirty="0" smtClean="0"/>
              <a:t> keza seçenek çok fazla. Burada </a:t>
            </a:r>
            <a:r>
              <a:rPr lang="tr-TR" dirty="0" err="1" smtClean="0"/>
              <a:t>scikit</a:t>
            </a:r>
            <a:r>
              <a:rPr lang="tr-TR" dirty="0" smtClean="0"/>
              <a:t>-</a:t>
            </a:r>
            <a:r>
              <a:rPr lang="tr-TR" dirty="0" err="1" smtClean="0"/>
              <a:t>learn</a:t>
            </a:r>
            <a:r>
              <a:rPr lang="tr-TR" dirty="0" smtClean="0"/>
              <a:t> belki de en</a:t>
            </a:r>
            <a:r>
              <a:rPr lang="tr-TR" baseline="0" dirty="0" smtClean="0"/>
              <a:t> sık kullanılan kütüphane. </a:t>
            </a:r>
            <a:r>
              <a:rPr lang="tr-TR" baseline="0" dirty="0" err="1" smtClean="0"/>
              <a:t>TensorFlow</a:t>
            </a:r>
            <a:r>
              <a:rPr lang="tr-TR" baseline="0" dirty="0" smtClean="0"/>
              <a:t>, </a:t>
            </a:r>
            <a:r>
              <a:rPr lang="tr-TR" baseline="0" dirty="0" err="1" smtClean="0"/>
              <a:t>Theano</a:t>
            </a:r>
            <a:r>
              <a:rPr lang="tr-TR" baseline="0" dirty="0" smtClean="0"/>
              <a:t>, </a:t>
            </a:r>
            <a:r>
              <a:rPr lang="tr-TR" baseline="0" dirty="0" err="1" smtClean="0"/>
              <a:t>Caffe</a:t>
            </a:r>
            <a:r>
              <a:rPr lang="tr-TR" baseline="0" dirty="0" smtClean="0"/>
              <a:t> ve </a:t>
            </a:r>
            <a:r>
              <a:rPr lang="tr-TR" baseline="0" dirty="0" err="1" smtClean="0"/>
              <a:t>keras</a:t>
            </a:r>
            <a:r>
              <a:rPr lang="tr-TR" baseline="0" dirty="0" smtClean="0"/>
              <a:t> </a:t>
            </a:r>
            <a:r>
              <a:rPr lang="tr-TR" baseline="0" dirty="0" err="1" smtClean="0"/>
              <a:t>deep</a:t>
            </a:r>
            <a:r>
              <a:rPr lang="tr-TR" baseline="0" dirty="0" smtClean="0"/>
              <a:t> </a:t>
            </a:r>
            <a:r>
              <a:rPr lang="tr-TR" baseline="0" dirty="0" err="1" smtClean="0"/>
              <a:t>learning</a:t>
            </a:r>
            <a:r>
              <a:rPr lang="tr-TR" baseline="0" dirty="0" smtClean="0"/>
              <a:t> için geliştirilmiş algoritmaları barındıran kütüphaneler.</a:t>
            </a:r>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2EBED-3C3B-4224-8018-9983700ED629}"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9317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12</a:t>
            </a:fld>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16</a:t>
            </a:fld>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23</a:t>
            </a:fld>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24</a:t>
            </a:fld>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25</a:t>
            </a:fld>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26</a:t>
            </a:fld>
            <a:endParaRPr lang="tr-T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27</a:t>
            </a:fld>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28</a:t>
            </a:fld>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smtClean="0"/>
              <a:t>Makine öğrenimi bilgisayarların</a:t>
            </a:r>
            <a:r>
              <a:rPr lang="tr-TR" baseline="0" dirty="0" smtClean="0"/>
              <a:t> ya da diğer cihazların açık bir şekilde programlanmadan, temeli matematiğe dayanan algoritmalar ile karar vermeyi öğrenmesi işi. Gitgide kullanımı artıyor, gelecekte birçok mesleğin yerini yapay zeka sistemlerinin alacağının söylenmesi temelinde de makine öğrenimi bulunmakta. Belki farkında değiliz ama sürekli kullanıyoruz. Örneğin, e-postaların bir kısmı gelen kutumuza bir kısmı ise </a:t>
            </a:r>
            <a:r>
              <a:rPr lang="tr-TR" baseline="0" dirty="0" err="1" smtClean="0"/>
              <a:t>spam</a:t>
            </a:r>
            <a:r>
              <a:rPr lang="tr-TR" baseline="0" dirty="0" smtClean="0"/>
              <a:t> klasörüne düşüyor. Bilgisayar hangi e-postayı okumamız gerektiğine karar verecek şekilde bir algoritma tarafından eğitilmiş. Ya da </a:t>
            </a:r>
            <a:r>
              <a:rPr lang="tr-TR" baseline="0" dirty="0" err="1" smtClean="0"/>
              <a:t>Google</a:t>
            </a:r>
            <a:r>
              <a:rPr lang="tr-TR" baseline="0" dirty="0" smtClean="0"/>
              <a:t> </a:t>
            </a:r>
            <a:r>
              <a:rPr lang="tr-TR" baseline="0" dirty="0" err="1" smtClean="0"/>
              <a:t>Translate</a:t>
            </a:r>
            <a:r>
              <a:rPr lang="tr-TR" baseline="0" dirty="0" smtClean="0"/>
              <a:t>, hiç kullanmamış yoktur herhalde. E-ticaret sitelerinin davranışlarınızı öğrenerek size önerilerde bulunması. Bilgisayarlar ya da mobil cihazlar tarafından hastalıkların tanısın konulması. Sürücüsüz arabalar gibi çok sayıda örnek </a:t>
            </a:r>
            <a:r>
              <a:rPr lang="tr-TR" baseline="0" dirty="0" err="1" smtClean="0"/>
              <a:t>veriebilir</a:t>
            </a:r>
            <a:r>
              <a:rPr lang="tr-TR" baseline="0" dirty="0" smtClean="0"/>
              <a:t>.</a:t>
            </a:r>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2EBED-3C3B-4224-8018-9983700ED629}"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7292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29</a:t>
            </a:fld>
            <a:endParaRPr lang="tr-T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30</a:t>
            </a:fld>
            <a:endParaRPr lang="tr-T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31</a:t>
            </a:fld>
            <a:endParaRPr lang="tr-T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32</a:t>
            </a:fld>
            <a:endParaRPr lang="tr-T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33</a:t>
            </a:fld>
            <a:endParaRPr lang="tr-T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34</a:t>
            </a:fld>
            <a:endParaRPr lang="tr-T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35</a:t>
            </a:fld>
            <a:endParaRPr lang="tr-T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36</a:t>
            </a:fld>
            <a:endParaRPr lang="tr-T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37</a:t>
            </a:fld>
            <a:endParaRPr lang="tr-T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38</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smtClean="0"/>
              <a:t>İçerisinde</a:t>
            </a:r>
            <a:r>
              <a:rPr lang="tr-TR" baseline="0" dirty="0" smtClean="0"/>
              <a:t> birçok yöntem topluluğunu barındırıyor. Örneğin, </a:t>
            </a:r>
            <a:r>
              <a:rPr lang="tr-TR" baseline="0" dirty="0" err="1" smtClean="0"/>
              <a:t>supervised</a:t>
            </a:r>
            <a:r>
              <a:rPr lang="tr-TR" baseline="0" dirty="0" smtClean="0"/>
              <a:t> danışmanlı öğrenme algoritmaları verideki hedefe yönelik birtakım bilgileri kullanarak kestirimlerde bulunuyor ya da farklı istatistiksel analizler yapıyor. </a:t>
            </a:r>
            <a:r>
              <a:rPr lang="tr-TR" baseline="0" dirty="0" err="1" smtClean="0"/>
              <a:t>Unsupervisedta</a:t>
            </a:r>
            <a:r>
              <a:rPr lang="tr-TR" baseline="0" dirty="0" smtClean="0"/>
              <a:t> ise elimizde bir hedef bilgi yok, verileri birbirlerine olan uzaklık ya da benzerliklerine göre gruplandırıyoruz. Ya da </a:t>
            </a:r>
            <a:r>
              <a:rPr lang="tr-TR" baseline="0" dirty="0" err="1" smtClean="0"/>
              <a:t>anomaly</a:t>
            </a:r>
            <a:r>
              <a:rPr lang="tr-TR" baseline="0" dirty="0" smtClean="0"/>
              <a:t> </a:t>
            </a:r>
            <a:r>
              <a:rPr lang="tr-TR" baseline="0" dirty="0" err="1" smtClean="0"/>
              <a:t>detection</a:t>
            </a:r>
            <a:r>
              <a:rPr lang="tr-TR" baseline="0" dirty="0" smtClean="0"/>
              <a:t>, olağan dışı gözlemleri tespit etmeye yönelik algoritmalar da mevcut.</a:t>
            </a:r>
            <a:endParaRPr lang="tr-TR" dirty="0"/>
          </a:p>
        </p:txBody>
      </p:sp>
      <p:sp>
        <p:nvSpPr>
          <p:cNvPr id="4" name="3 Slayt Numarası Yer Tutucusu"/>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2EBED-3C3B-4224-8018-9983700ED629}" type="slidenum">
              <a:rPr kumimoji="0" lang="tr-T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tr-T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0585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39</a:t>
            </a:fld>
            <a:endParaRPr lang="tr-T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40</a:t>
            </a:fld>
            <a:endParaRPr lang="tr-T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err="1" smtClean="0"/>
              <a:t>Overitting</a:t>
            </a:r>
            <a:r>
              <a:rPr lang="tr-TR" dirty="0" smtClean="0"/>
              <a:t> problemini aşmanın bir yolu test seti kullanmaktır. Fakat tekrarlı test setlerinin kullanımı da </a:t>
            </a:r>
            <a:r>
              <a:rPr lang="tr-TR" dirty="0" err="1" smtClean="0"/>
              <a:t>overfittinge</a:t>
            </a:r>
            <a:r>
              <a:rPr lang="tr-TR" dirty="0" smtClean="0"/>
              <a:t> neden olmaktadır. Eğitim verileri ile yeniden örnekleme yapmak, parametre kestiriminde</a:t>
            </a:r>
            <a:r>
              <a:rPr lang="tr-TR" baseline="0" dirty="0" smtClean="0"/>
              <a:t> yanlış tercihlerimizin önüne geçecektir.</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41</a:t>
            </a:fld>
            <a:endParaRPr lang="tr-T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42</a:t>
            </a:fld>
            <a:endParaRPr lang="tr-T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43</a:t>
            </a:fld>
            <a:endParaRPr lang="tr-T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44</a:t>
            </a:fld>
            <a:endParaRPr lang="tr-T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45</a:t>
            </a:fld>
            <a:endParaRPr lang="tr-T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46</a:t>
            </a:fld>
            <a:endParaRPr lang="tr-T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47</a:t>
            </a:fld>
            <a:endParaRPr lang="tr-T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48</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err="1" smtClean="0"/>
              <a:t>Predictive</a:t>
            </a:r>
            <a:r>
              <a:rPr lang="tr-TR" dirty="0" smtClean="0"/>
              <a:t> </a:t>
            </a:r>
            <a:r>
              <a:rPr lang="tr-TR" dirty="0" err="1" smtClean="0"/>
              <a:t>modeling</a:t>
            </a:r>
            <a:r>
              <a:rPr lang="tr-TR" dirty="0" smtClean="0"/>
              <a:t>:</a:t>
            </a:r>
            <a:r>
              <a:rPr lang="tr-TR" baseline="0" dirty="0" smtClean="0"/>
              <a:t> Bir probleme ilişkin en doğru kestirimi yapmak. Klasik istatistiksel modellerden farklı, amaç çıkarım yapmak, ya da özetlemek değil. Bir kestirim modeli kurmak, yüksek başarılar elde edebilmek ve modelin doğruluğunu sınamak.</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a:t>
            </a:fld>
            <a:endParaRPr lang="tr-T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49</a:t>
            </a:fld>
            <a:endParaRPr lang="tr-T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50</a:t>
            </a:fld>
            <a:endParaRPr lang="tr-T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51</a:t>
            </a:fld>
            <a:endParaRPr lang="tr-T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52</a:t>
            </a:fld>
            <a:endParaRPr lang="tr-T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53</a:t>
            </a:fld>
            <a:endParaRPr lang="tr-T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54</a:t>
            </a:fld>
            <a:endParaRPr lang="tr-T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55</a:t>
            </a:fld>
            <a:endParaRPr lang="tr-T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56</a:t>
            </a:fld>
            <a:endParaRPr lang="tr-T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57</a:t>
            </a:fld>
            <a:endParaRPr lang="tr-T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58</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lnSpcReduction="10000"/>
          </a:bodyPr>
          <a:lstStyle/>
          <a:p>
            <a:pPr algn="just"/>
            <a:r>
              <a:rPr lang="tr-TR" dirty="0" smtClean="0"/>
              <a:t>Peki bu kestirim</a:t>
            </a:r>
            <a:r>
              <a:rPr lang="tr-TR" baseline="0" dirty="0" smtClean="0"/>
              <a:t> modellerini hangi problemlerde kullanabiliriz? Sağlık alanında çok ciddi kullanımı var. Özellikle hastalıkların tanısında kestirim modellerine sıklıkla ihtiyaç duyuyoruz. Bir kişi hasta mı, sağlıklı mı? Hasta ise hastalığın hangi alt tipi? Hangi evresi? Alınan bir biyopsi örneği </a:t>
            </a:r>
            <a:r>
              <a:rPr lang="tr-TR" baseline="0" dirty="0" err="1" smtClean="0"/>
              <a:t>benign</a:t>
            </a:r>
            <a:r>
              <a:rPr lang="tr-TR" baseline="0" dirty="0" smtClean="0"/>
              <a:t> mi, yoksa </a:t>
            </a:r>
            <a:r>
              <a:rPr lang="tr-TR" baseline="0" dirty="0" err="1" smtClean="0"/>
              <a:t>malign</a:t>
            </a:r>
            <a:r>
              <a:rPr lang="tr-TR" baseline="0" dirty="0" smtClean="0"/>
              <a:t> mi? gibi. Kişinin klinik verileri olsun, genetik verileri olsun dikkate alarak tahmin yapabiliriz. Bunun dışında </a:t>
            </a:r>
            <a:r>
              <a:rPr lang="tr-TR" baseline="0" dirty="0" err="1" smtClean="0"/>
              <a:t>genomik</a:t>
            </a:r>
            <a:r>
              <a:rPr lang="tr-TR" baseline="0" dirty="0" smtClean="0"/>
              <a:t> verilerde sıklıkla kullanılıyor. Misal, küçük RNA’ların sınıflandırılmasında </a:t>
            </a:r>
            <a:r>
              <a:rPr lang="tr-TR" baseline="0" dirty="0" err="1" smtClean="0"/>
              <a:t>miRNA</a:t>
            </a:r>
            <a:r>
              <a:rPr lang="tr-TR" baseline="0" dirty="0" smtClean="0"/>
              <a:t> mı, </a:t>
            </a:r>
            <a:r>
              <a:rPr lang="tr-TR" baseline="0" dirty="0" err="1" smtClean="0"/>
              <a:t>siRNA</a:t>
            </a:r>
            <a:r>
              <a:rPr lang="tr-TR" baseline="0" dirty="0" smtClean="0"/>
              <a:t> mi, </a:t>
            </a:r>
            <a:r>
              <a:rPr lang="tr-TR" baseline="0" dirty="0" err="1" smtClean="0"/>
              <a:t>tRNA</a:t>
            </a:r>
            <a:r>
              <a:rPr lang="tr-TR" baseline="0" dirty="0" smtClean="0"/>
              <a:t> mı? Ya da </a:t>
            </a:r>
            <a:r>
              <a:rPr lang="tr-TR" baseline="0" dirty="0" err="1" smtClean="0"/>
              <a:t>miRNA’ların</a:t>
            </a:r>
            <a:r>
              <a:rPr lang="tr-TR" baseline="0" dirty="0" smtClean="0"/>
              <a:t> hedef genleri tahmin edilebilir. Virtual </a:t>
            </a:r>
            <a:r>
              <a:rPr lang="tr-TR" baseline="0" dirty="0" err="1" smtClean="0"/>
              <a:t>screening</a:t>
            </a:r>
            <a:r>
              <a:rPr lang="tr-TR" baseline="0" dirty="0" smtClean="0"/>
              <a:t> çeşitli moleküllerin ilaç keşfinde kullanılıp kullanılmayacağı ile ilgileniyor. Bunlar dışında bu kursta program içerişinde yer almıyor, ama sağlık alanında sıklıkla kullandığımız </a:t>
            </a:r>
            <a:r>
              <a:rPr lang="tr-TR" baseline="0" dirty="0" err="1" smtClean="0"/>
              <a:t>sağkalım</a:t>
            </a:r>
            <a:r>
              <a:rPr lang="tr-TR" baseline="0" dirty="0" smtClean="0"/>
              <a:t> analizleri var. Burada da ilgilendiğimiz bir olayın varlığı gerçekleşene kadar geçen süreyi kestirmeye çalışıyoruz. </a:t>
            </a:r>
            <a:r>
              <a:rPr lang="tr-TR" baseline="0" dirty="0" err="1" smtClean="0"/>
              <a:t>Cox</a:t>
            </a:r>
            <a:r>
              <a:rPr lang="tr-TR" baseline="0" dirty="0" smtClean="0"/>
              <a:t> regresyon, </a:t>
            </a:r>
            <a:r>
              <a:rPr lang="tr-TR" baseline="0" dirty="0" err="1" smtClean="0"/>
              <a:t>random</a:t>
            </a:r>
            <a:r>
              <a:rPr lang="tr-TR" baseline="0" dirty="0" smtClean="0"/>
              <a:t> </a:t>
            </a:r>
            <a:r>
              <a:rPr lang="tr-TR" baseline="0" dirty="0" err="1" smtClean="0"/>
              <a:t>survival</a:t>
            </a:r>
            <a:r>
              <a:rPr lang="tr-TR" baseline="0" dirty="0" smtClean="0"/>
              <a:t> </a:t>
            </a:r>
            <a:r>
              <a:rPr lang="tr-TR" baseline="0" dirty="0" err="1" smtClean="0"/>
              <a:t>forests</a:t>
            </a:r>
            <a:r>
              <a:rPr lang="tr-TR" baseline="0" dirty="0" smtClean="0"/>
              <a:t>, </a:t>
            </a:r>
            <a:r>
              <a:rPr lang="tr-TR" baseline="0" dirty="0" err="1" smtClean="0"/>
              <a:t>penalized</a:t>
            </a:r>
            <a:r>
              <a:rPr lang="tr-TR" baseline="0" dirty="0" smtClean="0"/>
              <a:t> </a:t>
            </a:r>
            <a:r>
              <a:rPr lang="tr-TR" baseline="0" dirty="0" err="1" smtClean="0"/>
              <a:t>cox</a:t>
            </a:r>
            <a:r>
              <a:rPr lang="tr-TR" baseline="0" dirty="0" smtClean="0"/>
              <a:t> regresyon gibi çeşitli modeller yer alıyor. Aslında problemler değişse de veri aynı türde karşımıza çıkıyor. İş zekası ile ilgili problemlerde benzer kestirim modellerinden faydalanıyoruz. Örneğin </a:t>
            </a:r>
            <a:r>
              <a:rPr lang="tr-TR" baseline="0" dirty="0" err="1" smtClean="0"/>
              <a:t>predictive</a:t>
            </a:r>
            <a:r>
              <a:rPr lang="tr-TR" baseline="0" dirty="0" smtClean="0"/>
              <a:t> </a:t>
            </a:r>
            <a:r>
              <a:rPr lang="tr-TR" baseline="0" dirty="0" err="1" smtClean="0"/>
              <a:t>maintenance</a:t>
            </a:r>
            <a:r>
              <a:rPr lang="tr-TR" baseline="0" dirty="0" smtClean="0"/>
              <a:t> problemlerinde şirketler ürünlerinin ne zaman bozulacağını tahmin etmeye çalışıyorlar. Buna göre ürünlerini bakıma alarak ömürlerini uzatmayı </a:t>
            </a:r>
            <a:r>
              <a:rPr lang="tr-TR" baseline="0" dirty="0" err="1" smtClean="0"/>
              <a:t>hedfliyorlar</a:t>
            </a:r>
            <a:r>
              <a:rPr lang="tr-TR" baseline="0" dirty="0" smtClean="0"/>
              <a:t>. Örneğin, </a:t>
            </a:r>
            <a:r>
              <a:rPr lang="tr-TR" baseline="0" dirty="0" err="1" smtClean="0"/>
              <a:t>Boeing</a:t>
            </a:r>
            <a:r>
              <a:rPr lang="tr-TR" baseline="0" dirty="0" smtClean="0"/>
              <a:t> şirketinin geliştirdiği uçaklarının ömrünü hesaplaması gibi. Tipik bir </a:t>
            </a:r>
            <a:r>
              <a:rPr lang="tr-TR" baseline="0" dirty="0" err="1" smtClean="0"/>
              <a:t>sağkalım</a:t>
            </a:r>
            <a:r>
              <a:rPr lang="tr-TR" baseline="0" dirty="0" smtClean="0"/>
              <a:t> analizi aslında. Ya da </a:t>
            </a:r>
            <a:r>
              <a:rPr lang="tr-TR" baseline="0" dirty="0" err="1" smtClean="0"/>
              <a:t>churn</a:t>
            </a:r>
            <a:r>
              <a:rPr lang="tr-TR" baseline="0" dirty="0" smtClean="0"/>
              <a:t> analizleri. Firmalar müşterilerinin kendilerini bırakıp başka bir firmaya geçip geçmeyeceğini tahmin etmeye çalışıyor. Çünkü yeni müşteri kazanmak, mevcut müşterileri korumaktan çok daha zor. Bu yüzden ne oluyor da müşterilerini kaybediyorlar bilmek istiyorlar. Ürün önerilerinde, müşteri davranışlarına yönelik </a:t>
            </a:r>
            <a:r>
              <a:rPr lang="tr-TR" baseline="0" dirty="0" err="1" smtClean="0"/>
              <a:t>conversion</a:t>
            </a:r>
            <a:r>
              <a:rPr lang="tr-TR" baseline="0" dirty="0" smtClean="0"/>
              <a:t> </a:t>
            </a:r>
            <a:r>
              <a:rPr lang="tr-TR" baseline="0" dirty="0" err="1" smtClean="0"/>
              <a:t>prediction</a:t>
            </a:r>
            <a:r>
              <a:rPr lang="tr-TR" baseline="0" dirty="0" smtClean="0"/>
              <a:t> analizlerinde, dolandırıcılık tespiti dediğimiz </a:t>
            </a:r>
            <a:r>
              <a:rPr lang="tr-TR" baseline="0" dirty="0" err="1" smtClean="0"/>
              <a:t>fraud</a:t>
            </a:r>
            <a:r>
              <a:rPr lang="tr-TR" baseline="0" dirty="0" smtClean="0"/>
              <a:t> </a:t>
            </a:r>
            <a:r>
              <a:rPr lang="tr-TR" baseline="0" dirty="0" err="1" smtClean="0"/>
              <a:t>detection</a:t>
            </a:r>
            <a:r>
              <a:rPr lang="tr-TR" baseline="0" dirty="0" smtClean="0"/>
              <a:t> analizlerinde, </a:t>
            </a:r>
            <a:r>
              <a:rPr lang="tr-TR" baseline="0" dirty="0" err="1" smtClean="0"/>
              <a:t>sentiment</a:t>
            </a:r>
            <a:r>
              <a:rPr lang="tr-TR" baseline="0" dirty="0" smtClean="0"/>
              <a:t> analizleri dediğimiz müşteri düşüncelerinin kestiriminde sıklıkla </a:t>
            </a:r>
            <a:r>
              <a:rPr lang="tr-TR" baseline="0" dirty="0" err="1" smtClean="0"/>
              <a:t>predictive</a:t>
            </a:r>
            <a:r>
              <a:rPr lang="tr-TR" baseline="0" dirty="0" smtClean="0"/>
              <a:t> modellerine ihtiyaç duyuyoruz.</a:t>
            </a:r>
          </a:p>
        </p:txBody>
      </p:sp>
      <p:sp>
        <p:nvSpPr>
          <p:cNvPr id="4" name="3 Slayt Numarası Yer Tutucusu"/>
          <p:cNvSpPr>
            <a:spLocks noGrp="1"/>
          </p:cNvSpPr>
          <p:nvPr>
            <p:ph type="sldNum" sz="quarter" idx="10"/>
          </p:nvPr>
        </p:nvSpPr>
        <p:spPr/>
        <p:txBody>
          <a:bodyPr/>
          <a:lstStyle/>
          <a:p>
            <a:fld id="{7F62EBED-3C3B-4224-8018-9983700ED629}" type="slidenum">
              <a:rPr lang="tr-TR" smtClean="0"/>
              <a:pPr/>
              <a:t>5</a:t>
            </a:fld>
            <a:endParaRPr lang="tr-T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59</a:t>
            </a:fld>
            <a:endParaRPr lang="tr-T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60</a:t>
            </a:fld>
            <a:endParaRPr lang="tr-T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61</a:t>
            </a:fld>
            <a:endParaRPr lang="tr-T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62</a:t>
            </a:fld>
            <a:endParaRPr lang="tr-T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63</a:t>
            </a:fld>
            <a:endParaRPr lang="tr-T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64</a:t>
            </a:fld>
            <a:endParaRPr lang="tr-T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73</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smtClean="0"/>
              <a:t>Peki bu analizlerde hangi algoritmalardan faydalanabiliriz.</a:t>
            </a:r>
            <a:r>
              <a:rPr lang="tr-TR" baseline="0" dirty="0" smtClean="0"/>
              <a:t> Çok sayıda istatistiksel yöntem var. Karar ağaçları, sinir ağları modelleri, ayırma analizleri, genelleştirilmiş modeller, </a:t>
            </a:r>
            <a:r>
              <a:rPr lang="tr-TR" baseline="0" dirty="0" err="1" smtClean="0"/>
              <a:t>ensemble</a:t>
            </a:r>
            <a:r>
              <a:rPr lang="tr-TR" baseline="0" dirty="0" smtClean="0"/>
              <a:t> modeller, gibi.</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6</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smtClean="0"/>
              <a:t>Bu</a:t>
            </a:r>
            <a:r>
              <a:rPr lang="tr-TR" baseline="0" dirty="0" smtClean="0"/>
              <a:t> yöntemlerin literatürde kullanımı gitgide artıyor. </a:t>
            </a:r>
            <a:r>
              <a:rPr lang="tr-TR" baseline="0" dirty="0" err="1" smtClean="0"/>
              <a:t>Nature</a:t>
            </a:r>
            <a:r>
              <a:rPr lang="tr-TR" baseline="0" dirty="0" smtClean="0"/>
              <a:t> gibi dergi gruplarında </a:t>
            </a:r>
            <a:r>
              <a:rPr lang="tr-TR" baseline="0" dirty="0" err="1" smtClean="0"/>
              <a:t>machine</a:t>
            </a:r>
            <a:r>
              <a:rPr lang="tr-TR" baseline="0" dirty="0" smtClean="0"/>
              <a:t> </a:t>
            </a:r>
            <a:r>
              <a:rPr lang="tr-TR" baseline="0" dirty="0" err="1" smtClean="0"/>
              <a:t>learning</a:t>
            </a:r>
            <a:r>
              <a:rPr lang="tr-TR" baseline="0" dirty="0" smtClean="0"/>
              <a:t>, ya da </a:t>
            </a:r>
            <a:r>
              <a:rPr lang="tr-TR" baseline="0" dirty="0" err="1" smtClean="0"/>
              <a:t>predictive</a:t>
            </a:r>
            <a:r>
              <a:rPr lang="tr-TR" baseline="0" dirty="0" smtClean="0"/>
              <a:t> </a:t>
            </a:r>
            <a:r>
              <a:rPr lang="tr-TR" baseline="0" dirty="0" err="1" smtClean="0"/>
              <a:t>modeling</a:t>
            </a:r>
            <a:r>
              <a:rPr lang="tr-TR" baseline="0" dirty="0" smtClean="0"/>
              <a:t> ile ilgili makale sayıları gün geçtikçe artıyor. Örneğin </a:t>
            </a:r>
            <a:r>
              <a:rPr lang="tr-TR" baseline="0" dirty="0" err="1" smtClean="0"/>
              <a:t>Nature’a</a:t>
            </a:r>
            <a:r>
              <a:rPr lang="tr-TR" baseline="0" dirty="0" smtClean="0"/>
              <a:t> kapak olan şu çalışma, deri kanserini saptamaya yönelik görüntülerin </a:t>
            </a:r>
            <a:r>
              <a:rPr lang="tr-TR" baseline="0" dirty="0" err="1" smtClean="0"/>
              <a:t>deep</a:t>
            </a:r>
            <a:r>
              <a:rPr lang="tr-TR" baseline="0" dirty="0" smtClean="0"/>
              <a:t> </a:t>
            </a:r>
            <a:r>
              <a:rPr lang="tr-TR" baseline="0" dirty="0" err="1" smtClean="0"/>
              <a:t>learning</a:t>
            </a:r>
            <a:r>
              <a:rPr lang="tr-TR" baseline="0" dirty="0" smtClean="0"/>
              <a:t> yaklaşımı ile sınıflandırmasını içeriyor. İlgi çekici bir makale, tavsiye ederim. </a:t>
            </a:r>
            <a:r>
              <a:rPr lang="tr-TR" baseline="0" dirty="0" err="1" smtClean="0"/>
              <a:t>Deep</a:t>
            </a:r>
            <a:r>
              <a:rPr lang="tr-TR" baseline="0" dirty="0" smtClean="0"/>
              <a:t> </a:t>
            </a:r>
            <a:r>
              <a:rPr lang="tr-TR" baseline="0" dirty="0" err="1" smtClean="0"/>
              <a:t>learning</a:t>
            </a:r>
            <a:r>
              <a:rPr lang="tr-TR" baseline="0" dirty="0" smtClean="0"/>
              <a:t> sonuçlarını, bu alanda dünya çağında uzman dermatologların sonuçlar ile karşılaştırıyorlar ve </a:t>
            </a:r>
            <a:r>
              <a:rPr lang="tr-TR" baseline="0" dirty="0" err="1" smtClean="0"/>
              <a:t>deep</a:t>
            </a:r>
            <a:r>
              <a:rPr lang="tr-TR" baseline="0" dirty="0" smtClean="0"/>
              <a:t> </a:t>
            </a:r>
            <a:r>
              <a:rPr lang="tr-TR" baseline="0" dirty="0" err="1" smtClean="0"/>
              <a:t>learning</a:t>
            </a:r>
            <a:r>
              <a:rPr lang="tr-TR" baseline="0" dirty="0" smtClean="0"/>
              <a:t> yönteminin daha iyi sınıflandırma yaptığı ortaya çıkıyor.</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7</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smtClean="0"/>
              <a:t>Sizlere tavsiye edebileceğim</a:t>
            </a:r>
            <a:r>
              <a:rPr lang="tr-TR" baseline="0" dirty="0" smtClean="0"/>
              <a:t> iki kaynak. Bu alanda uzmanlaşmak istiyorsanız, bu kitaplardan mutlaka yararlanın ve uygulayın. Biri bugün size uygulama yaptıracağımız </a:t>
            </a:r>
            <a:r>
              <a:rPr lang="tr-TR" baseline="0" dirty="0" err="1" smtClean="0"/>
              <a:t>caret</a:t>
            </a:r>
            <a:r>
              <a:rPr lang="tr-TR" baseline="0" dirty="0" smtClean="0"/>
              <a:t> paketinin yazarı </a:t>
            </a:r>
            <a:r>
              <a:rPr lang="tr-TR" baseline="0" dirty="0" err="1" smtClean="0"/>
              <a:t>Max</a:t>
            </a:r>
            <a:r>
              <a:rPr lang="tr-TR" baseline="0" dirty="0" smtClean="0"/>
              <a:t> </a:t>
            </a:r>
            <a:r>
              <a:rPr lang="tr-TR" baseline="0" dirty="0" err="1" smtClean="0"/>
              <a:t>Kuhn’un</a:t>
            </a:r>
            <a:r>
              <a:rPr lang="tr-TR" baseline="0" dirty="0" smtClean="0"/>
              <a:t> </a:t>
            </a:r>
            <a:r>
              <a:rPr lang="tr-TR" baseline="0" dirty="0" err="1" smtClean="0"/>
              <a:t>caret</a:t>
            </a:r>
            <a:r>
              <a:rPr lang="tr-TR" baseline="0" dirty="0" smtClean="0"/>
              <a:t> uygulamalarını içeren bir kitabı. Diğeri ise </a:t>
            </a:r>
            <a:r>
              <a:rPr lang="tr-TR" baseline="0" dirty="0" err="1" smtClean="0"/>
              <a:t>Hastie</a:t>
            </a:r>
            <a:r>
              <a:rPr lang="tr-TR" baseline="0" dirty="0" smtClean="0"/>
              <a:t>, </a:t>
            </a:r>
            <a:r>
              <a:rPr lang="tr-TR" baseline="0" dirty="0" err="1" smtClean="0"/>
              <a:t>Tibshirani</a:t>
            </a:r>
            <a:r>
              <a:rPr lang="tr-TR" baseline="0" dirty="0" smtClean="0"/>
              <a:t> ve </a:t>
            </a:r>
            <a:r>
              <a:rPr lang="tr-TR" baseline="0" dirty="0" err="1" smtClean="0"/>
              <a:t>Friedman’ın</a:t>
            </a:r>
            <a:r>
              <a:rPr lang="tr-TR" baseline="0" dirty="0" smtClean="0"/>
              <a:t> meşhur </a:t>
            </a:r>
            <a:r>
              <a:rPr lang="tr-TR" baseline="0" dirty="0" err="1" smtClean="0"/>
              <a:t>The</a:t>
            </a:r>
            <a:r>
              <a:rPr lang="tr-TR" baseline="0" dirty="0" smtClean="0"/>
              <a:t> </a:t>
            </a:r>
            <a:r>
              <a:rPr lang="tr-TR" baseline="0" dirty="0" err="1" smtClean="0"/>
              <a:t>Elements</a:t>
            </a:r>
            <a:r>
              <a:rPr lang="tr-TR" baseline="0" dirty="0" smtClean="0"/>
              <a:t> of </a:t>
            </a:r>
            <a:r>
              <a:rPr lang="tr-TR" baseline="0" dirty="0" err="1" smtClean="0"/>
              <a:t>Statistical</a:t>
            </a:r>
            <a:r>
              <a:rPr lang="tr-TR" baseline="0" dirty="0" smtClean="0"/>
              <a:t> </a:t>
            </a:r>
            <a:r>
              <a:rPr lang="tr-TR" baseline="0" dirty="0" err="1" smtClean="0"/>
              <a:t>Learning</a:t>
            </a:r>
            <a:r>
              <a:rPr lang="tr-TR" baseline="0" dirty="0" smtClean="0"/>
              <a:t> kitabı.</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8</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just"/>
            <a:r>
              <a:rPr lang="tr-TR" dirty="0" smtClean="0"/>
              <a:t>Peki yazılım boyutunda</a:t>
            </a:r>
            <a:r>
              <a:rPr lang="tr-TR" baseline="0" dirty="0" smtClean="0"/>
              <a:t> neler var. Sizler hangi yazılımları kullanıyorsunuz? Çok fazla seçenek var aslında. Artık yazılımlar büyük verileri dikkate alarak kestirim nasıl yapılabilir sorusuna cevap verebilecek türde yazılımlar geliştiriyorlar. Microsoft </a:t>
            </a:r>
            <a:r>
              <a:rPr lang="tr-TR" baseline="0" dirty="0" err="1" smtClean="0"/>
              <a:t>Azure</a:t>
            </a:r>
            <a:r>
              <a:rPr lang="tr-TR" baseline="0" dirty="0" smtClean="0"/>
              <a:t> ML, IBM Watson, </a:t>
            </a:r>
            <a:r>
              <a:rPr lang="tr-TR" baseline="0" dirty="0" err="1" smtClean="0"/>
              <a:t>Google</a:t>
            </a:r>
            <a:r>
              <a:rPr lang="tr-TR" baseline="0" dirty="0" smtClean="0"/>
              <a:t> </a:t>
            </a:r>
            <a:r>
              <a:rPr lang="tr-TR" baseline="0" dirty="0" err="1" smtClean="0"/>
              <a:t>Analytics</a:t>
            </a:r>
            <a:r>
              <a:rPr lang="tr-TR" baseline="0" dirty="0" smtClean="0"/>
              <a:t>. </a:t>
            </a:r>
            <a:r>
              <a:rPr lang="tr-TR" baseline="0" dirty="0" err="1" smtClean="0"/>
              <a:t>TensorFlow’u</a:t>
            </a:r>
            <a:r>
              <a:rPr lang="tr-TR" baseline="0" dirty="0" smtClean="0"/>
              <a:t> duyan var mı, ya da kullanan? </a:t>
            </a:r>
            <a:r>
              <a:rPr lang="tr-TR" baseline="0" dirty="0" err="1" smtClean="0"/>
              <a:t>Google</a:t>
            </a:r>
            <a:r>
              <a:rPr lang="tr-TR" baseline="0" dirty="0" smtClean="0"/>
              <a:t> </a:t>
            </a:r>
            <a:r>
              <a:rPr lang="tr-TR" baseline="0" dirty="0" err="1" smtClean="0"/>
              <a:t>Translate’i</a:t>
            </a:r>
            <a:r>
              <a:rPr lang="tr-TR" baseline="0" dirty="0" smtClean="0"/>
              <a:t> kullanan. </a:t>
            </a:r>
            <a:r>
              <a:rPr lang="tr-TR" baseline="0" dirty="0" err="1" smtClean="0"/>
              <a:t>Oracle</a:t>
            </a:r>
            <a:r>
              <a:rPr lang="tr-TR" baseline="0" dirty="0" smtClean="0"/>
              <a:t> BI, Endüstriyel uygulamalarda tercih ediliyor. R ve </a:t>
            </a:r>
            <a:r>
              <a:rPr lang="tr-TR" baseline="0" dirty="0" err="1" smtClean="0"/>
              <a:t>Python</a:t>
            </a:r>
            <a:r>
              <a:rPr lang="tr-TR" baseline="0" dirty="0" smtClean="0"/>
              <a:t> ise en sık tercih edilen programlama dilleri arasında yer alıyor. </a:t>
            </a:r>
            <a:r>
              <a:rPr lang="tr-TR" baseline="0" dirty="0" err="1" smtClean="0"/>
              <a:t>Python’da</a:t>
            </a:r>
            <a:r>
              <a:rPr lang="tr-TR" baseline="0" dirty="0" smtClean="0"/>
              <a:t> </a:t>
            </a:r>
            <a:r>
              <a:rPr lang="tr-TR" baseline="0" dirty="0" err="1" smtClean="0"/>
              <a:t>scikit</a:t>
            </a:r>
            <a:r>
              <a:rPr lang="tr-TR" baseline="0" dirty="0" smtClean="0"/>
              <a:t>-</a:t>
            </a:r>
            <a:r>
              <a:rPr lang="tr-TR" baseline="0" dirty="0" err="1" smtClean="0"/>
              <a:t>learn</a:t>
            </a:r>
            <a:r>
              <a:rPr lang="tr-TR" baseline="0" dirty="0" smtClean="0"/>
              <a:t> isimli harika bir kütüphane var.</a:t>
            </a:r>
            <a:endParaRPr lang="tr-TR" dirty="0"/>
          </a:p>
        </p:txBody>
      </p:sp>
      <p:sp>
        <p:nvSpPr>
          <p:cNvPr id="4" name="3 Slayt Numarası Yer Tutucusu"/>
          <p:cNvSpPr>
            <a:spLocks noGrp="1"/>
          </p:cNvSpPr>
          <p:nvPr>
            <p:ph type="sldNum" sz="quarter" idx="10"/>
          </p:nvPr>
        </p:nvSpPr>
        <p:spPr/>
        <p:txBody>
          <a:bodyPr/>
          <a:lstStyle/>
          <a:p>
            <a:fld id="{7F62EBED-3C3B-4224-8018-9983700ED629}" type="slidenum">
              <a:rPr lang="tr-TR" smtClean="0"/>
              <a:pPr/>
              <a:t>9</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r>
              <a:rPr lang="tr-TR" smtClean="0"/>
              <a:t>25.02.2014</a:t>
            </a:r>
            <a:endParaRPr lang="tr-TR"/>
          </a:p>
        </p:txBody>
      </p:sp>
      <p:sp>
        <p:nvSpPr>
          <p:cNvPr id="5" name="4 Altbilgi Yer Tutucusu"/>
          <p:cNvSpPr>
            <a:spLocks noGrp="1"/>
          </p:cNvSpPr>
          <p:nvPr>
            <p:ph type="ftr" sz="quarter" idx="11"/>
          </p:nvPr>
        </p:nvSpPr>
        <p:spPr/>
        <p:txBody>
          <a:bodyPr/>
          <a:lstStyle/>
          <a:p>
            <a:r>
              <a:rPr lang="tr-TR" smtClean="0"/>
              <a:t>NOVEMBER 4, 2016 - SİVAS</a:t>
            </a:r>
            <a:endParaRPr lang="tr-TR" dirty="0"/>
          </a:p>
        </p:txBody>
      </p:sp>
      <p:sp>
        <p:nvSpPr>
          <p:cNvPr id="6" name="5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r>
              <a:rPr lang="tr-TR" smtClean="0"/>
              <a:t>25.02.2014</a:t>
            </a:r>
            <a:endParaRPr lang="tr-TR"/>
          </a:p>
        </p:txBody>
      </p:sp>
      <p:sp>
        <p:nvSpPr>
          <p:cNvPr id="5" name="4 Altbilgi Yer Tutucusu"/>
          <p:cNvSpPr>
            <a:spLocks noGrp="1"/>
          </p:cNvSpPr>
          <p:nvPr>
            <p:ph type="ftr" sz="quarter" idx="11"/>
          </p:nvPr>
        </p:nvSpPr>
        <p:spPr/>
        <p:txBody>
          <a:bodyPr/>
          <a:lstStyle/>
          <a:p>
            <a:r>
              <a:rPr lang="tr-TR" smtClean="0"/>
              <a:t>NOVEMBER 4, 2016 - SİVAS</a:t>
            </a:r>
            <a:endParaRPr lang="tr-TR" dirty="0"/>
          </a:p>
        </p:txBody>
      </p:sp>
      <p:sp>
        <p:nvSpPr>
          <p:cNvPr id="6" name="5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r>
              <a:rPr lang="tr-TR" smtClean="0"/>
              <a:t>25.02.2014</a:t>
            </a:r>
            <a:endParaRPr lang="tr-TR"/>
          </a:p>
        </p:txBody>
      </p:sp>
      <p:sp>
        <p:nvSpPr>
          <p:cNvPr id="5" name="4 Altbilgi Yer Tutucusu"/>
          <p:cNvSpPr>
            <a:spLocks noGrp="1"/>
          </p:cNvSpPr>
          <p:nvPr>
            <p:ph type="ftr" sz="quarter" idx="11"/>
          </p:nvPr>
        </p:nvSpPr>
        <p:spPr/>
        <p:txBody>
          <a:bodyPr/>
          <a:lstStyle/>
          <a:p>
            <a:r>
              <a:rPr lang="tr-TR" smtClean="0"/>
              <a:t>NOVEMBER 4, 2016 - SİVAS</a:t>
            </a:r>
            <a:endParaRPr lang="tr-TR" dirty="0"/>
          </a:p>
        </p:txBody>
      </p:sp>
      <p:sp>
        <p:nvSpPr>
          <p:cNvPr id="6" name="5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150D65-C64D-44FB-9152-4CC2DE0C9198}"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35939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E64A4-35FB-42B6-9183-2C0CE0E36649}"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544047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2683B9-6ECA-47FA-93CF-B124A0FAC208}"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2513136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5FF66B-9476-4BB3-85E9-E01854F07F90}"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2926338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23FBD-8F7D-4F85-8085-67BFDB05CB71}"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46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5D789A-1220-4441-8676-44A034051BFD}"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653606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8A266-E364-4B5E-98DD-432668182E1E}"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2536255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F2040-9975-4642-A906-1DF87F8BE202}"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37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r>
              <a:rPr lang="tr-TR" smtClean="0"/>
              <a:t>25.02.2014</a:t>
            </a:r>
            <a:endParaRPr lang="tr-TR"/>
          </a:p>
        </p:txBody>
      </p:sp>
      <p:sp>
        <p:nvSpPr>
          <p:cNvPr id="5" name="4 Altbilgi Yer Tutucusu"/>
          <p:cNvSpPr>
            <a:spLocks noGrp="1"/>
          </p:cNvSpPr>
          <p:nvPr>
            <p:ph type="ftr" sz="quarter" idx="11"/>
          </p:nvPr>
        </p:nvSpPr>
        <p:spPr/>
        <p:txBody>
          <a:bodyPr/>
          <a:lstStyle/>
          <a:p>
            <a:r>
              <a:rPr lang="tr-TR" smtClean="0"/>
              <a:t>NOVEMBER 4, 2016 - SİVAS</a:t>
            </a:r>
            <a:endParaRPr lang="tr-TR" dirty="0"/>
          </a:p>
        </p:txBody>
      </p:sp>
      <p:sp>
        <p:nvSpPr>
          <p:cNvPr id="6" name="5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52B4A-BA08-4841-AB08-A0D822ABC34D}"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421557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635EB0-D091-417E-ACD5-D65E1C7D8524}"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880105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A09F9-C7D6-4C52-A7E8-5101239A0BA2}"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2291756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150D65-C64D-44FB-9152-4CC2DE0C9198}"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2822156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E64A4-35FB-42B6-9183-2C0CE0E36649}"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167503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2683B9-6ECA-47FA-93CF-B124A0FAC208}"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900952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5FF66B-9476-4BB3-85E9-E01854F07F90}"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898372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23FBD-8F7D-4F85-8085-67BFDB05CB71}"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688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5D789A-1220-4441-8676-44A034051BFD}"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1253058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8A266-E364-4B5E-98DD-432668182E1E}"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87324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r>
              <a:rPr lang="tr-TR" smtClean="0"/>
              <a:t>25.02.2014</a:t>
            </a:r>
            <a:endParaRPr lang="tr-TR"/>
          </a:p>
        </p:txBody>
      </p:sp>
      <p:sp>
        <p:nvSpPr>
          <p:cNvPr id="5" name="4 Altbilgi Yer Tutucusu"/>
          <p:cNvSpPr>
            <a:spLocks noGrp="1"/>
          </p:cNvSpPr>
          <p:nvPr>
            <p:ph type="ftr" sz="quarter" idx="11"/>
          </p:nvPr>
        </p:nvSpPr>
        <p:spPr/>
        <p:txBody>
          <a:bodyPr/>
          <a:lstStyle/>
          <a:p>
            <a:r>
              <a:rPr lang="tr-TR" smtClean="0"/>
              <a:t>NOVEMBER 4, 2016 - SİVAS</a:t>
            </a:r>
            <a:endParaRPr lang="tr-TR" dirty="0"/>
          </a:p>
        </p:txBody>
      </p:sp>
      <p:sp>
        <p:nvSpPr>
          <p:cNvPr id="6" name="5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F2040-9975-4642-A906-1DF87F8BE202}"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704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52B4A-BA08-4841-AB08-A0D822ABC34D}"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1441814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635EB0-D091-417E-ACD5-D65E1C7D8524}"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64643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A09F9-C7D6-4C52-A7E8-5101239A0BA2}"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2447469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150D65-C64D-44FB-9152-4CC2DE0C9198}"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41501218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E64A4-35FB-42B6-9183-2C0CE0E36649}"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160128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2683B9-6ECA-47FA-93CF-B124A0FAC208}"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23561888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5FF66B-9476-4BB3-85E9-E01854F07F90}"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22162757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23FBD-8F7D-4F85-8085-67BFDB05CB71}"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420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5D789A-1220-4441-8676-44A034051BFD}"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2479859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r>
              <a:rPr lang="tr-TR" smtClean="0"/>
              <a:t>25.02.2014</a:t>
            </a:r>
            <a:endParaRPr lang="tr-TR"/>
          </a:p>
        </p:txBody>
      </p:sp>
      <p:sp>
        <p:nvSpPr>
          <p:cNvPr id="6" name="5 Altbilgi Yer Tutucusu"/>
          <p:cNvSpPr>
            <a:spLocks noGrp="1"/>
          </p:cNvSpPr>
          <p:nvPr>
            <p:ph type="ftr" sz="quarter" idx="11"/>
          </p:nvPr>
        </p:nvSpPr>
        <p:spPr/>
        <p:txBody>
          <a:bodyPr/>
          <a:lstStyle/>
          <a:p>
            <a:r>
              <a:rPr lang="tr-TR" smtClean="0"/>
              <a:t>NOVEMBER 4, 2016 - SİVAS</a:t>
            </a:r>
            <a:endParaRPr lang="tr-TR" dirty="0"/>
          </a:p>
        </p:txBody>
      </p:sp>
      <p:sp>
        <p:nvSpPr>
          <p:cNvPr id="7" name="6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98A266-E364-4B5E-98DD-432668182E1E}"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635095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F2040-9975-4642-A906-1DF87F8BE202}"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109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52B4A-BA08-4841-AB08-A0D822ABC34D}"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1958284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635EB0-D091-417E-ACD5-D65E1C7D8524}"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10505097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A09F9-C7D6-4C52-A7E8-5101239A0BA2}"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a:ln>
                <a:noFill/>
              </a:ln>
              <a:solidFill>
                <a:prstClr val="black">
                  <a:lumMod val="85000"/>
                  <a:lumOff val="15000"/>
                </a:prstClr>
              </a:solidFill>
              <a:effectLst/>
              <a:uLnTx/>
              <a:uFillTx/>
              <a:latin typeface="Impact"/>
              <a:ea typeface="+mn-ea"/>
              <a:cs typeface="+mn-cs"/>
            </a:endParaRPr>
          </a:p>
        </p:txBody>
      </p:sp>
    </p:spTree>
    <p:extLst>
      <p:ext uri="{BB962C8B-B14F-4D97-AF65-F5344CB8AC3E}">
        <p14:creationId xmlns:p14="http://schemas.microsoft.com/office/powerpoint/2010/main" val="377505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r>
              <a:rPr lang="tr-TR" smtClean="0"/>
              <a:t>25.02.2014</a:t>
            </a:r>
            <a:endParaRPr lang="tr-TR"/>
          </a:p>
        </p:txBody>
      </p:sp>
      <p:sp>
        <p:nvSpPr>
          <p:cNvPr id="8" name="7 Altbilgi Yer Tutucusu"/>
          <p:cNvSpPr>
            <a:spLocks noGrp="1"/>
          </p:cNvSpPr>
          <p:nvPr>
            <p:ph type="ftr" sz="quarter" idx="11"/>
          </p:nvPr>
        </p:nvSpPr>
        <p:spPr/>
        <p:txBody>
          <a:bodyPr/>
          <a:lstStyle/>
          <a:p>
            <a:r>
              <a:rPr lang="tr-TR" smtClean="0"/>
              <a:t>NOVEMBER 4, 2016 - SİVAS</a:t>
            </a:r>
            <a:endParaRPr lang="tr-TR" dirty="0"/>
          </a:p>
        </p:txBody>
      </p:sp>
      <p:sp>
        <p:nvSpPr>
          <p:cNvPr id="9" name="8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r>
              <a:rPr lang="tr-TR" smtClean="0"/>
              <a:t>25.02.2014</a:t>
            </a:r>
            <a:endParaRPr lang="tr-TR"/>
          </a:p>
        </p:txBody>
      </p:sp>
      <p:sp>
        <p:nvSpPr>
          <p:cNvPr id="4" name="3 Altbilgi Yer Tutucusu"/>
          <p:cNvSpPr>
            <a:spLocks noGrp="1"/>
          </p:cNvSpPr>
          <p:nvPr>
            <p:ph type="ftr" sz="quarter" idx="11"/>
          </p:nvPr>
        </p:nvSpPr>
        <p:spPr/>
        <p:txBody>
          <a:bodyPr/>
          <a:lstStyle/>
          <a:p>
            <a:r>
              <a:rPr lang="tr-TR" smtClean="0"/>
              <a:t>NOVEMBER 4, 2016 - SİVAS</a:t>
            </a:r>
            <a:endParaRPr lang="tr-TR" dirty="0"/>
          </a:p>
        </p:txBody>
      </p:sp>
      <p:sp>
        <p:nvSpPr>
          <p:cNvPr id="5" name="4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r>
              <a:rPr lang="tr-TR" smtClean="0"/>
              <a:t>25.02.2014</a:t>
            </a:r>
            <a:endParaRPr lang="tr-TR"/>
          </a:p>
        </p:txBody>
      </p:sp>
      <p:sp>
        <p:nvSpPr>
          <p:cNvPr id="3" name="2 Altbilgi Yer Tutucusu"/>
          <p:cNvSpPr>
            <a:spLocks noGrp="1"/>
          </p:cNvSpPr>
          <p:nvPr>
            <p:ph type="ftr" sz="quarter" idx="11"/>
          </p:nvPr>
        </p:nvSpPr>
        <p:spPr/>
        <p:txBody>
          <a:bodyPr/>
          <a:lstStyle/>
          <a:p>
            <a:r>
              <a:rPr lang="tr-TR" smtClean="0"/>
              <a:t>NOVEMBER 4, 2016 - SİVAS</a:t>
            </a:r>
            <a:endParaRPr lang="tr-TR" dirty="0"/>
          </a:p>
        </p:txBody>
      </p:sp>
      <p:sp>
        <p:nvSpPr>
          <p:cNvPr id="4" name="3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r>
              <a:rPr lang="tr-TR" smtClean="0"/>
              <a:t>25.02.2014</a:t>
            </a:r>
            <a:endParaRPr lang="tr-TR"/>
          </a:p>
        </p:txBody>
      </p:sp>
      <p:sp>
        <p:nvSpPr>
          <p:cNvPr id="6" name="5 Altbilgi Yer Tutucusu"/>
          <p:cNvSpPr>
            <a:spLocks noGrp="1"/>
          </p:cNvSpPr>
          <p:nvPr>
            <p:ph type="ftr" sz="quarter" idx="11"/>
          </p:nvPr>
        </p:nvSpPr>
        <p:spPr/>
        <p:txBody>
          <a:bodyPr/>
          <a:lstStyle/>
          <a:p>
            <a:r>
              <a:rPr lang="tr-TR" smtClean="0"/>
              <a:t>NOVEMBER 4, 2016 - SİVAS</a:t>
            </a:r>
            <a:endParaRPr lang="tr-TR" dirty="0"/>
          </a:p>
        </p:txBody>
      </p:sp>
      <p:sp>
        <p:nvSpPr>
          <p:cNvPr id="7" name="6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r>
              <a:rPr lang="tr-TR" smtClean="0"/>
              <a:t>25.02.2014</a:t>
            </a:r>
            <a:endParaRPr lang="tr-TR"/>
          </a:p>
        </p:txBody>
      </p:sp>
      <p:sp>
        <p:nvSpPr>
          <p:cNvPr id="6" name="5 Altbilgi Yer Tutucusu"/>
          <p:cNvSpPr>
            <a:spLocks noGrp="1"/>
          </p:cNvSpPr>
          <p:nvPr>
            <p:ph type="ftr" sz="quarter" idx="11"/>
          </p:nvPr>
        </p:nvSpPr>
        <p:spPr/>
        <p:txBody>
          <a:bodyPr/>
          <a:lstStyle/>
          <a:p>
            <a:r>
              <a:rPr lang="tr-TR" smtClean="0"/>
              <a:t>NOVEMBER 4, 2016 - SİVAS</a:t>
            </a:r>
            <a:endParaRPr lang="tr-TR" dirty="0"/>
          </a:p>
        </p:txBody>
      </p:sp>
      <p:sp>
        <p:nvSpPr>
          <p:cNvPr id="7" name="6 Slayt Numarası Yer Tutucusu"/>
          <p:cNvSpPr>
            <a:spLocks noGrp="1"/>
          </p:cNvSpPr>
          <p:nvPr>
            <p:ph type="sldNum" sz="quarter" idx="12"/>
          </p:nvPr>
        </p:nvSpPr>
        <p:spPr/>
        <p:txBody>
          <a:bodyPr/>
          <a:lstStyle/>
          <a:p>
            <a:fld id="{5F4110E6-ED60-425B-9520-BE101DB9CC17}" type="slidenum">
              <a:rPr lang="tr-TR" smtClean="0"/>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smtClean="0"/>
              <a:t>25.02.2014</a:t>
            </a:r>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smtClean="0"/>
              <a:t>NOVEMBER 4, 2016 - SİVAS</a:t>
            </a:r>
            <a:endParaRPr lang="tr-TR" dirty="0"/>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110E6-ED60-425B-9520-BE101DB9CC17}"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5D48070-6A81-47D0-9810-1540B9FEFF61}"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dirty="0">
              <a:ln>
                <a:noFill/>
              </a:ln>
              <a:solidFill>
                <a:prstClr val="black">
                  <a:lumMod val="85000"/>
                  <a:lumOff val="15000"/>
                </a:prstClr>
              </a:solidFill>
              <a:effectLst/>
              <a:uLnTx/>
              <a:uFillTx/>
              <a:latin typeface="Impact"/>
              <a:ea typeface="+mn-ea"/>
              <a:cs typeface="+mn-cs"/>
            </a:endParaRPr>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23019796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5D48070-6A81-47D0-9810-1540B9FEFF61}"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dirty="0">
              <a:ln>
                <a:noFill/>
              </a:ln>
              <a:solidFill>
                <a:prstClr val="black">
                  <a:lumMod val="85000"/>
                  <a:lumOff val="15000"/>
                </a:prstClr>
              </a:solidFill>
              <a:effectLst/>
              <a:uLnTx/>
              <a:uFillTx/>
              <a:latin typeface="Impact"/>
              <a:ea typeface="+mn-ea"/>
              <a:cs typeface="+mn-cs"/>
            </a:endParaRPr>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19640557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5D48070-6A81-47D0-9810-1540B9FEFF61}" type="datetime1">
              <a:rPr kumimoji="0" lang="en-US" sz="1200" b="1" i="0" u="none" strike="noStrike" kern="1200" cap="none" spc="0" normalizeH="0" baseline="0" noProof="0" smtClean="0">
                <a:ln>
                  <a:noFill/>
                </a:ln>
                <a:solidFill>
                  <a:srgbClr val="303030">
                    <a:lumMod val="90000"/>
                    <a:lumOff val="1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5/13/2022</a:t>
            </a:fld>
            <a:endParaRPr kumimoji="0" lang="en-US" sz="1200" b="1" i="0" u="none" strike="noStrike" kern="1200" cap="none" spc="0" normalizeH="0" baseline="0" noProof="0">
              <a:ln>
                <a:noFill/>
              </a:ln>
              <a:solidFill>
                <a:srgbClr val="303030">
                  <a:lumMod val="90000"/>
                  <a:lumOff val="10000"/>
                </a:srgbClr>
              </a:solidFill>
              <a:effectLst/>
              <a:uLnTx/>
              <a:uFillTx/>
              <a:latin typeface="Times New Roman"/>
              <a:ea typeface="+mn-ea"/>
              <a:cs typeface="+mn-cs"/>
            </a:endParaRPr>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03030">
                  <a:lumMod val="90000"/>
                  <a:lumOff val="10000"/>
                </a:srgbClr>
              </a:solidFill>
              <a:effectLst/>
              <a:uLnTx/>
              <a:uFillTx/>
              <a:latin typeface="Times New Roman"/>
              <a:ea typeface="+mn-ea"/>
              <a:cs typeface="+mn-cs"/>
            </a:endParaRPr>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FEBEB0A-9E3D-4B14-9782-E2AE3DA60D96}" type="slidenum">
              <a:rPr kumimoji="0" lang="en-US" sz="2400" b="0" i="0" u="none" strike="noStrike" kern="1200" cap="none" spc="0" normalizeH="0" baseline="0" noProof="0" smtClean="0">
                <a:ln>
                  <a:noFill/>
                </a:ln>
                <a:solidFill>
                  <a:prstClr val="black">
                    <a:lumMod val="85000"/>
                    <a:lumOff val="15000"/>
                  </a:prstClr>
                </a:solidFill>
                <a:effectLst/>
                <a:uLnTx/>
                <a:uFillTx/>
                <a:latin typeface="Impac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400" b="0" i="0" u="none" strike="noStrike" kern="1200" cap="none" spc="0" normalizeH="0" baseline="0" noProof="0" dirty="0">
              <a:ln>
                <a:noFill/>
              </a:ln>
              <a:solidFill>
                <a:prstClr val="black">
                  <a:lumMod val="85000"/>
                  <a:lumOff val="15000"/>
                </a:prstClr>
              </a:solidFill>
              <a:effectLst/>
              <a:uLnTx/>
              <a:uFillTx/>
              <a:latin typeface="Impact"/>
              <a:ea typeface="+mn-ea"/>
              <a:cs typeface="+mn-cs"/>
            </a:endParaRPr>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Tree>
    <p:extLst>
      <p:ext uri="{BB962C8B-B14F-4D97-AF65-F5344CB8AC3E}">
        <p14:creationId xmlns:p14="http://schemas.microsoft.com/office/powerpoint/2010/main" val="234519886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mailto:gokmenzararsiz@erciyes.edu.t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oleObject" Target="file:///\\localhost\Users\gokmenzararsiz\Desktop\Macintosh%20HD:Users:gokmenzararsiz:Desktop:High-Dimensional%20Statistical%20and%20Data%20Mining%20Techniques:EBAO-1186_Zararsiz:Manuscript.docx!OLE_LINK1"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45.jpe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0.png"/><Relationship Id="rId7"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topepo.github.io/caret/" TargetMode="External"/><Relationship Id="rId7"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hyperlink" Target="http://appliedpredictivemodeling.com/" TargetMode="External"/><Relationship Id="rId4" Type="http://schemas.openxmlformats.org/officeDocument/2006/relationships/hyperlink" Target="http://www.jstatsoft.org/v28/i05/pap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1.xml"/><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5.png"/><Relationship Id="rId5" Type="http://schemas.openxmlformats.org/officeDocument/2006/relationships/image" Target="../media/image80.wmf"/><Relationship Id="rId10" Type="http://schemas.openxmlformats.org/officeDocument/2006/relationships/image" Target="../media/image7.jpeg"/><Relationship Id="rId4" Type="http://schemas.openxmlformats.org/officeDocument/2006/relationships/oleObject" Target="../embeddings/oleObject1.bin"/><Relationship Id="rId9" Type="http://schemas.openxmlformats.org/officeDocument/2006/relationships/image" Target="../media/image82.wmf"/></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7.xml"/><Relationship Id="rId7" Type="http://schemas.openxmlformats.org/officeDocument/2006/relationships/image" Target="../media/image85.wmf"/><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7.jpeg"/><Relationship Id="rId5" Type="http://schemas.openxmlformats.org/officeDocument/2006/relationships/image" Target="../media/image84.wmf"/><Relationship Id="rId10" Type="http://schemas.openxmlformats.org/officeDocument/2006/relationships/image" Target="../media/image87.gif"/><Relationship Id="rId4" Type="http://schemas.openxmlformats.org/officeDocument/2006/relationships/oleObject" Target="../embeddings/oleObject4.bin"/><Relationship Id="rId9" Type="http://schemas.openxmlformats.org/officeDocument/2006/relationships/image" Target="../media/image86.wmf"/></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7.jpeg"/><Relationship Id="rId3" Type="http://schemas.openxmlformats.org/officeDocument/2006/relationships/notesSlide" Target="../notesSlides/notesSlide50.xml"/><Relationship Id="rId7" Type="http://schemas.openxmlformats.org/officeDocument/2006/relationships/image" Target="../media/image93.wmf"/><Relationship Id="rId12"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94.wmf"/><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eg"/></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8.emf"/><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15.png"/><Relationship Id="rId4" Type="http://schemas.openxmlformats.org/officeDocument/2006/relationships/image" Target="../media/image17.jpeg"/><Relationship Id="rId9"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35.xml"/><Relationship Id="rId5" Type="http://schemas.openxmlformats.org/officeDocument/2006/relationships/image" Target="../media/image114.emf"/><Relationship Id="rId4" Type="http://schemas.openxmlformats.org/officeDocument/2006/relationships/image" Target="../media/image113.emf"/></Relationships>
</file>

<file path=ppt/slides/_rels/slide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21" Type="http://schemas.openxmlformats.org/officeDocument/2006/relationships/image" Target="../media/image15.pn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notesSlide" Target="../notesSlides/notesSlide9.xml"/><Relationship Id="rId16" Type="http://schemas.openxmlformats.org/officeDocument/2006/relationships/image" Target="../media/image37.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2 Alt Başlık"/>
          <p:cNvSpPr>
            <a:spLocks noGrp="1"/>
          </p:cNvSpPr>
          <p:nvPr>
            <p:ph type="subTitle" idx="1"/>
          </p:nvPr>
        </p:nvSpPr>
        <p:spPr>
          <a:xfrm>
            <a:off x="1691680" y="4636606"/>
            <a:ext cx="7452320" cy="864096"/>
          </a:xfrm>
        </p:spPr>
        <p:txBody>
          <a:bodyPr>
            <a:normAutofit fontScale="25000" lnSpcReduction="20000"/>
          </a:bodyPr>
          <a:lstStyle/>
          <a:p>
            <a:pPr>
              <a:lnSpc>
                <a:spcPct val="120000"/>
              </a:lnSpc>
            </a:pPr>
            <a:r>
              <a:rPr lang="tr-TR" sz="11200" b="1" dirty="0" err="1" smtClean="0">
                <a:solidFill>
                  <a:schemeClr val="tx1"/>
                </a:solidFill>
                <a:latin typeface="Bell MT" pitchFamily="18" charset="0"/>
              </a:rPr>
              <a:t>Assoc.Prof.Dr</a:t>
            </a:r>
            <a:r>
              <a:rPr lang="tr-TR" sz="11200" b="1" dirty="0" smtClean="0">
                <a:solidFill>
                  <a:schemeClr val="tx1"/>
                </a:solidFill>
                <a:latin typeface="Bell MT" pitchFamily="18" charset="0"/>
              </a:rPr>
              <a:t>. Gökmen ZARARSIZ</a:t>
            </a:r>
            <a:endParaRPr lang="tr-TR" sz="11200" b="1" baseline="30000" dirty="0" smtClean="0">
              <a:solidFill>
                <a:schemeClr val="tx1"/>
              </a:solidFill>
              <a:latin typeface="Bell MT" pitchFamily="18" charset="0"/>
            </a:endParaRPr>
          </a:p>
          <a:p>
            <a:r>
              <a:rPr lang="tr-TR" sz="8000" b="1" dirty="0" smtClean="0">
                <a:solidFill>
                  <a:schemeClr val="tx1"/>
                </a:solidFill>
                <a:latin typeface="Bell MT" pitchFamily="18" charset="0"/>
                <a:hlinkClick r:id="rId4"/>
              </a:rPr>
              <a:t>gokmenzararsiz@erciyes.edu.tr</a:t>
            </a:r>
            <a:r>
              <a:rPr lang="tr-TR" sz="8000" b="1" dirty="0" smtClean="0">
                <a:solidFill>
                  <a:schemeClr val="tx1"/>
                </a:solidFill>
                <a:latin typeface="Bell MT" pitchFamily="18" charset="0"/>
              </a:rPr>
              <a:t> </a:t>
            </a:r>
            <a:endParaRPr lang="tr-TR" sz="8000" b="1" dirty="0" smtClean="0">
              <a:solidFill>
                <a:schemeClr val="tx1"/>
              </a:solidFill>
              <a:latin typeface="Bell MT" pitchFamily="18" charset="0"/>
            </a:endParaRPr>
          </a:p>
          <a:p>
            <a:endParaRPr lang="tr-TR" sz="4800" b="1" i="1" dirty="0" smtClean="0">
              <a:solidFill>
                <a:schemeClr val="tx1"/>
              </a:solidFill>
              <a:latin typeface="Bell MT" pitchFamily="18" charset="0"/>
            </a:endParaRPr>
          </a:p>
          <a:p>
            <a:r>
              <a:rPr lang="tr-TR" sz="7200" b="1" dirty="0" smtClean="0">
                <a:solidFill>
                  <a:schemeClr val="tx1"/>
                </a:solidFill>
                <a:latin typeface="Bell MT" pitchFamily="18" charset="0"/>
              </a:rPr>
              <a:t>Erciyes </a:t>
            </a:r>
            <a:r>
              <a:rPr lang="tr-TR" sz="7200" b="1" dirty="0" err="1" smtClean="0">
                <a:solidFill>
                  <a:schemeClr val="tx1"/>
                </a:solidFill>
                <a:latin typeface="Bell MT" pitchFamily="18" charset="0"/>
              </a:rPr>
              <a:t>University</a:t>
            </a:r>
            <a:r>
              <a:rPr lang="tr-TR" sz="7200" b="1" dirty="0" smtClean="0">
                <a:solidFill>
                  <a:schemeClr val="tx1"/>
                </a:solidFill>
                <a:latin typeface="Bell MT" pitchFamily="18" charset="0"/>
              </a:rPr>
              <a:t>, </a:t>
            </a:r>
            <a:r>
              <a:rPr lang="tr-TR" sz="7200" b="1" dirty="0" err="1" smtClean="0">
                <a:solidFill>
                  <a:schemeClr val="tx1"/>
                </a:solidFill>
                <a:latin typeface="Bell MT" pitchFamily="18" charset="0"/>
              </a:rPr>
              <a:t>Faculty</a:t>
            </a:r>
            <a:r>
              <a:rPr lang="tr-TR" sz="7200" b="1" dirty="0" smtClean="0">
                <a:solidFill>
                  <a:schemeClr val="tx1"/>
                </a:solidFill>
                <a:latin typeface="Bell MT" pitchFamily="18" charset="0"/>
              </a:rPr>
              <a:t> of </a:t>
            </a:r>
            <a:r>
              <a:rPr lang="tr-TR" sz="7200" b="1" dirty="0" err="1" smtClean="0">
                <a:solidFill>
                  <a:schemeClr val="tx1"/>
                </a:solidFill>
                <a:latin typeface="Bell MT" pitchFamily="18" charset="0"/>
              </a:rPr>
              <a:t>Medicine</a:t>
            </a:r>
            <a:r>
              <a:rPr lang="tr-TR" sz="7200" b="1" dirty="0" smtClean="0">
                <a:solidFill>
                  <a:schemeClr val="tx1"/>
                </a:solidFill>
                <a:latin typeface="Bell MT" pitchFamily="18" charset="0"/>
              </a:rPr>
              <a:t>, </a:t>
            </a:r>
            <a:r>
              <a:rPr lang="tr-TR" sz="7200" b="1" dirty="0" err="1" smtClean="0">
                <a:solidFill>
                  <a:schemeClr val="tx1"/>
                </a:solidFill>
                <a:latin typeface="Bell MT" pitchFamily="18" charset="0"/>
              </a:rPr>
              <a:t>Department</a:t>
            </a:r>
            <a:r>
              <a:rPr lang="tr-TR" sz="7200" b="1" dirty="0" smtClean="0">
                <a:solidFill>
                  <a:schemeClr val="tx1"/>
                </a:solidFill>
                <a:latin typeface="Bell MT" pitchFamily="18" charset="0"/>
              </a:rPr>
              <a:t> of </a:t>
            </a:r>
            <a:r>
              <a:rPr lang="tr-TR" sz="7200" b="1" dirty="0" err="1" smtClean="0">
                <a:solidFill>
                  <a:schemeClr val="tx1"/>
                </a:solidFill>
                <a:latin typeface="Bell MT" pitchFamily="18" charset="0"/>
              </a:rPr>
              <a:t>Biostatistics</a:t>
            </a:r>
            <a:endParaRPr lang="tr-TR" sz="7200" b="1" dirty="0" smtClean="0">
              <a:solidFill>
                <a:schemeClr val="tx1"/>
              </a:solidFill>
              <a:latin typeface="Bell MT" pitchFamily="18" charset="0"/>
            </a:endParaRPr>
          </a:p>
          <a:p>
            <a:r>
              <a:rPr lang="tr-TR" sz="7200" b="1" dirty="0" smtClean="0">
                <a:solidFill>
                  <a:schemeClr val="tx1"/>
                </a:solidFill>
                <a:latin typeface="Bell MT" pitchFamily="18" charset="0"/>
              </a:rPr>
              <a:t>Erciyes </a:t>
            </a:r>
            <a:r>
              <a:rPr lang="tr-TR" sz="7200" b="1" dirty="0" err="1" smtClean="0">
                <a:solidFill>
                  <a:schemeClr val="tx1"/>
                </a:solidFill>
                <a:latin typeface="Bell MT" pitchFamily="18" charset="0"/>
              </a:rPr>
              <a:t>University</a:t>
            </a:r>
            <a:r>
              <a:rPr lang="tr-TR" sz="7200" b="1" dirty="0" smtClean="0">
                <a:solidFill>
                  <a:schemeClr val="tx1"/>
                </a:solidFill>
                <a:latin typeface="Bell MT" pitchFamily="18" charset="0"/>
              </a:rPr>
              <a:t>, </a:t>
            </a:r>
            <a:r>
              <a:rPr lang="tr-TR" sz="7200" b="1" dirty="0" err="1" smtClean="0">
                <a:solidFill>
                  <a:schemeClr val="tx1"/>
                </a:solidFill>
                <a:latin typeface="Bell MT" pitchFamily="18" charset="0"/>
              </a:rPr>
              <a:t>Drug</a:t>
            </a:r>
            <a:r>
              <a:rPr lang="tr-TR" sz="7200" b="1" dirty="0" smtClean="0">
                <a:solidFill>
                  <a:schemeClr val="tx1"/>
                </a:solidFill>
                <a:latin typeface="Bell MT" pitchFamily="18" charset="0"/>
              </a:rPr>
              <a:t> Application </a:t>
            </a:r>
            <a:r>
              <a:rPr lang="tr-TR" sz="7200" b="1" dirty="0" err="1" smtClean="0">
                <a:solidFill>
                  <a:schemeClr val="tx1"/>
                </a:solidFill>
                <a:latin typeface="Bell MT" pitchFamily="18" charset="0"/>
              </a:rPr>
              <a:t>and</a:t>
            </a:r>
            <a:r>
              <a:rPr lang="tr-TR" sz="7200" b="1" dirty="0" smtClean="0">
                <a:solidFill>
                  <a:schemeClr val="tx1"/>
                </a:solidFill>
                <a:latin typeface="Bell MT" pitchFamily="18" charset="0"/>
              </a:rPr>
              <a:t> Development </a:t>
            </a:r>
            <a:r>
              <a:rPr lang="tr-TR" sz="7200" b="1" dirty="0" err="1" smtClean="0">
                <a:solidFill>
                  <a:schemeClr val="tx1"/>
                </a:solidFill>
                <a:latin typeface="Bell MT" pitchFamily="18" charset="0"/>
              </a:rPr>
              <a:t>Research</a:t>
            </a:r>
            <a:r>
              <a:rPr lang="tr-TR" sz="7200" b="1" dirty="0" smtClean="0">
                <a:solidFill>
                  <a:schemeClr val="tx1"/>
                </a:solidFill>
                <a:latin typeface="Bell MT" pitchFamily="18" charset="0"/>
              </a:rPr>
              <a:t> Center</a:t>
            </a:r>
          </a:p>
          <a:p>
            <a:endParaRPr lang="tr-TR" sz="7200" b="1" dirty="0" smtClean="0">
              <a:solidFill>
                <a:schemeClr val="tx1"/>
              </a:solidFill>
              <a:latin typeface="Bell MT" pitchFamily="18" charset="0"/>
            </a:endParaRPr>
          </a:p>
          <a:p>
            <a:r>
              <a:rPr lang="tr-TR" sz="7200" b="1" dirty="0" smtClean="0">
                <a:solidFill>
                  <a:schemeClr val="tx1"/>
                </a:solidFill>
                <a:latin typeface="Bell MT" pitchFamily="18" charset="0"/>
              </a:rPr>
              <a:t>May 14, 2022</a:t>
            </a:r>
          </a:p>
          <a:p>
            <a:endParaRPr lang="tr-TR" dirty="0"/>
          </a:p>
        </p:txBody>
      </p:sp>
      <p:sp>
        <p:nvSpPr>
          <p:cNvPr id="5" name="4 Metin kutusu"/>
          <p:cNvSpPr txBox="1"/>
          <p:nvPr/>
        </p:nvSpPr>
        <p:spPr>
          <a:xfrm>
            <a:off x="0" y="1447650"/>
            <a:ext cx="1714480" cy="6124754"/>
          </a:xfrm>
          <a:prstGeom prst="rect">
            <a:avLst/>
          </a:prstGeom>
          <a:noFill/>
        </p:spPr>
        <p:txBody>
          <a:bodyPr wrap="square" rtlCol="0">
            <a:spAutoFit/>
          </a:bodyPr>
          <a:lstStyle/>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MACHINE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 name="1 Başlık"/>
          <p:cNvSpPr>
            <a:spLocks noGrp="1"/>
          </p:cNvSpPr>
          <p:nvPr>
            <p:ph type="ctrTitle"/>
          </p:nvPr>
        </p:nvSpPr>
        <p:spPr>
          <a:xfrm>
            <a:off x="2411760" y="620689"/>
            <a:ext cx="6120680" cy="1665304"/>
          </a:xfrm>
        </p:spPr>
        <p:txBody>
          <a:bodyPr>
            <a:noAutofit/>
          </a:bodyPr>
          <a:lstStyle/>
          <a:p>
            <a:r>
              <a:rPr lang="tr-TR" sz="4000" b="1" dirty="0" smtClean="0">
                <a:solidFill>
                  <a:schemeClr val="bg1"/>
                </a:solidFill>
                <a:latin typeface="Bell MT" pitchFamily="18" charset="0"/>
              </a:rPr>
              <a:t>INTRODUCTION </a:t>
            </a:r>
            <a:r>
              <a:rPr lang="tr-TR" sz="4000" b="1" dirty="0" err="1" smtClean="0">
                <a:solidFill>
                  <a:schemeClr val="bg1"/>
                </a:solidFill>
                <a:latin typeface="Bell MT" pitchFamily="18" charset="0"/>
              </a:rPr>
              <a:t>to</a:t>
            </a:r>
            <a:r>
              <a:rPr lang="tr-TR" sz="4000" b="1" dirty="0" smtClean="0">
                <a:solidFill>
                  <a:schemeClr val="bg1"/>
                </a:solidFill>
                <a:latin typeface="Bell MT" pitchFamily="18" charset="0"/>
              </a:rPr>
              <a:t> MACHINE LEARNING</a:t>
            </a:r>
            <a:endParaRPr lang="tr-TR" sz="3200" dirty="0">
              <a:solidFill>
                <a:schemeClr val="bg1"/>
              </a:solidFill>
            </a:endParaRPr>
          </a:p>
        </p:txBody>
      </p:sp>
      <p:pic>
        <p:nvPicPr>
          <p:cNvPr id="788486" name="Picture 6"/>
          <p:cNvPicPr>
            <a:picLocks noChangeAspect="1" noChangeArrowheads="1"/>
          </p:cNvPicPr>
          <p:nvPr/>
        </p:nvPicPr>
        <p:blipFill>
          <a:blip r:embed="rId5"/>
          <a:srcRect/>
          <a:stretch>
            <a:fillRect/>
          </a:stretch>
        </p:blipFill>
        <p:spPr bwMode="auto">
          <a:xfrm>
            <a:off x="4500562" y="2357430"/>
            <a:ext cx="1776413" cy="1785950"/>
          </a:xfrm>
          <a:prstGeom prst="rect">
            <a:avLst/>
          </a:prstGeom>
          <a:noFill/>
          <a:ln w="9525">
            <a:noFill/>
            <a:miter lim="800000"/>
            <a:headEnd/>
            <a:tailEnd/>
          </a:ln>
          <a:effectLst/>
        </p:spPr>
      </p:pic>
      <p:pic>
        <p:nvPicPr>
          <p:cNvPr id="4" name="Resim 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18307" y="2836968"/>
            <a:ext cx="2714133" cy="1248662"/>
          </a:xfrm>
          <a:prstGeom prst="rect">
            <a:avLst/>
          </a:prstGeom>
        </p:spPr>
      </p:pic>
      <p:pic>
        <p:nvPicPr>
          <p:cNvPr id="6" name="Resim 5"/>
          <p:cNvPicPr>
            <a:picLocks noChangeAspect="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059832" y="2433727"/>
            <a:ext cx="2558122" cy="183033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24 Yuvarlatılmış Dikdörtgen"/>
          <p:cNvSpPr/>
          <p:nvPr/>
        </p:nvSpPr>
        <p:spPr>
          <a:xfrm>
            <a:off x="1643042" y="2500306"/>
            <a:ext cx="7500958" cy="42862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rgbClr val="FFFF00"/>
              </a:solidFill>
            </a:endParaRP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R PACKAGES</a:t>
            </a:r>
            <a:endParaRPr lang="tr-TR" sz="2500" b="1" dirty="0">
              <a:solidFill>
                <a:schemeClr val="bg1"/>
              </a:solidFill>
              <a:latin typeface="Bell MT" pitchFamily="18" charset="0"/>
            </a:endParaRPr>
          </a:p>
        </p:txBody>
      </p:sp>
      <p:sp>
        <p:nvSpPr>
          <p:cNvPr id="632844" name="AutoShape 12" descr="R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632864" name="AutoShape 32" descr="cortana intelligence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24" name="2 İçerik Yer Tutucusu"/>
          <p:cNvSpPr>
            <a:spLocks noGrp="1"/>
          </p:cNvSpPr>
          <p:nvPr>
            <p:ph idx="1"/>
          </p:nvPr>
        </p:nvSpPr>
        <p:spPr>
          <a:xfrm>
            <a:off x="1619672" y="1124744"/>
            <a:ext cx="7524328" cy="5400600"/>
          </a:xfrm>
        </p:spPr>
        <p:txBody>
          <a:bodyPr>
            <a:normAutofit fontScale="85000" lnSpcReduction="20000"/>
          </a:bodyPr>
          <a:lstStyle/>
          <a:p>
            <a:pPr>
              <a:buNone/>
            </a:pPr>
            <a:r>
              <a:rPr lang="tr-TR" sz="1900" b="1" dirty="0" smtClean="0"/>
              <a:t>e1071</a:t>
            </a:r>
            <a:r>
              <a:rPr lang="tr-TR" sz="1900" u="sng" dirty="0" smtClean="0"/>
              <a:t> </a:t>
            </a:r>
            <a:r>
              <a:rPr lang="tr-TR" sz="1900" dirty="0" err="1" smtClean="0"/>
              <a:t>Functions</a:t>
            </a:r>
            <a:r>
              <a:rPr lang="tr-TR" sz="1900" dirty="0" smtClean="0"/>
              <a:t> </a:t>
            </a:r>
            <a:r>
              <a:rPr lang="tr-TR" sz="1900" dirty="0" err="1" smtClean="0"/>
              <a:t>for</a:t>
            </a:r>
            <a:r>
              <a:rPr lang="tr-TR" sz="1900" dirty="0" smtClean="0"/>
              <a:t> </a:t>
            </a:r>
            <a:r>
              <a:rPr lang="tr-TR" sz="1900" dirty="0" err="1" smtClean="0"/>
              <a:t>latent</a:t>
            </a:r>
            <a:r>
              <a:rPr lang="tr-TR" sz="1900" dirty="0" smtClean="0"/>
              <a:t> </a:t>
            </a:r>
            <a:r>
              <a:rPr lang="tr-TR" sz="1900" dirty="0" err="1" smtClean="0"/>
              <a:t>class</a:t>
            </a:r>
            <a:r>
              <a:rPr lang="tr-TR" sz="1900" dirty="0" smtClean="0"/>
              <a:t> </a:t>
            </a:r>
            <a:r>
              <a:rPr lang="tr-TR" sz="1900" dirty="0" err="1" smtClean="0"/>
              <a:t>analysis</a:t>
            </a:r>
            <a:r>
              <a:rPr lang="tr-TR" sz="1900" dirty="0" smtClean="0"/>
              <a:t>, </a:t>
            </a:r>
            <a:r>
              <a:rPr lang="tr-TR" sz="1900" dirty="0" err="1" smtClean="0"/>
              <a:t>short</a:t>
            </a:r>
            <a:r>
              <a:rPr lang="tr-TR" sz="1900" dirty="0" smtClean="0"/>
              <a:t> time </a:t>
            </a:r>
            <a:r>
              <a:rPr lang="tr-TR" sz="1900" dirty="0" err="1" smtClean="0"/>
              <a:t>Fourier</a:t>
            </a:r>
            <a:r>
              <a:rPr lang="tr-TR" sz="1900" dirty="0" smtClean="0"/>
              <a:t> </a:t>
            </a:r>
            <a:r>
              <a:rPr lang="tr-TR" sz="1900" dirty="0" err="1" smtClean="0"/>
              <a:t>transform</a:t>
            </a:r>
            <a:r>
              <a:rPr lang="tr-TR" sz="1900" dirty="0" smtClean="0"/>
              <a:t>, </a:t>
            </a:r>
            <a:r>
              <a:rPr lang="tr-TR" sz="1900" dirty="0" err="1" smtClean="0"/>
              <a:t>fuzzy</a:t>
            </a:r>
            <a:r>
              <a:rPr lang="tr-TR" sz="1900" dirty="0" smtClean="0"/>
              <a:t> </a:t>
            </a:r>
            <a:r>
              <a:rPr lang="tr-TR" sz="1900" dirty="0" err="1" smtClean="0"/>
              <a:t>clustering</a:t>
            </a:r>
            <a:r>
              <a:rPr lang="tr-TR" sz="1900" dirty="0" smtClean="0"/>
              <a:t>, </a:t>
            </a:r>
            <a:r>
              <a:rPr lang="tr-TR" sz="1900" dirty="0" err="1" smtClean="0"/>
              <a:t>support</a:t>
            </a:r>
            <a:r>
              <a:rPr lang="tr-TR" sz="1900" dirty="0" smtClean="0"/>
              <a:t> </a:t>
            </a:r>
            <a:r>
              <a:rPr lang="tr-TR" sz="1900" dirty="0" err="1" smtClean="0"/>
              <a:t>vector</a:t>
            </a:r>
            <a:r>
              <a:rPr lang="tr-TR" sz="1900" dirty="0" smtClean="0"/>
              <a:t> </a:t>
            </a:r>
            <a:r>
              <a:rPr lang="tr-TR" sz="1900" dirty="0" err="1" smtClean="0"/>
              <a:t>machines</a:t>
            </a:r>
            <a:r>
              <a:rPr lang="tr-TR" sz="1900" dirty="0" smtClean="0"/>
              <a:t>, </a:t>
            </a:r>
            <a:r>
              <a:rPr lang="tr-TR" sz="1900" dirty="0" err="1" smtClean="0"/>
              <a:t>shortest</a:t>
            </a:r>
            <a:r>
              <a:rPr lang="tr-TR" sz="1900" dirty="0" smtClean="0"/>
              <a:t> </a:t>
            </a:r>
            <a:r>
              <a:rPr lang="tr-TR" sz="1900" dirty="0" err="1" smtClean="0"/>
              <a:t>path</a:t>
            </a:r>
            <a:r>
              <a:rPr lang="tr-TR" sz="1900" dirty="0" smtClean="0"/>
              <a:t> </a:t>
            </a:r>
            <a:r>
              <a:rPr lang="tr-TR" sz="1900" dirty="0" err="1" smtClean="0"/>
              <a:t>computation</a:t>
            </a:r>
            <a:r>
              <a:rPr lang="tr-TR" sz="1900" dirty="0" smtClean="0"/>
              <a:t>, </a:t>
            </a:r>
            <a:r>
              <a:rPr lang="tr-TR" sz="1900" dirty="0" err="1" smtClean="0"/>
              <a:t>bagged</a:t>
            </a:r>
            <a:r>
              <a:rPr lang="tr-TR" sz="1900" dirty="0" smtClean="0"/>
              <a:t> </a:t>
            </a:r>
            <a:r>
              <a:rPr lang="tr-TR" sz="1900" dirty="0" err="1" smtClean="0"/>
              <a:t>clustering</a:t>
            </a:r>
            <a:r>
              <a:rPr lang="tr-TR" sz="1900" dirty="0" smtClean="0"/>
              <a:t>, </a:t>
            </a:r>
            <a:r>
              <a:rPr lang="tr-TR" sz="1900" dirty="0" err="1" smtClean="0"/>
              <a:t>naive</a:t>
            </a:r>
            <a:r>
              <a:rPr lang="tr-TR" sz="1900" dirty="0" smtClean="0"/>
              <a:t> </a:t>
            </a:r>
            <a:r>
              <a:rPr lang="tr-TR" sz="1900" dirty="0" err="1" smtClean="0"/>
              <a:t>Bayes</a:t>
            </a:r>
            <a:r>
              <a:rPr lang="tr-TR" sz="1900" dirty="0" smtClean="0"/>
              <a:t> </a:t>
            </a:r>
            <a:r>
              <a:rPr lang="tr-TR" sz="1900" dirty="0" err="1" smtClean="0"/>
              <a:t>classifier</a:t>
            </a:r>
            <a:r>
              <a:rPr lang="tr-TR" sz="1900" dirty="0" smtClean="0"/>
              <a:t> </a:t>
            </a:r>
            <a:r>
              <a:rPr lang="tr-TR" sz="1900" dirty="0" err="1" smtClean="0"/>
              <a:t>etc</a:t>
            </a:r>
            <a:r>
              <a:rPr lang="tr-TR" sz="1900" dirty="0" smtClean="0"/>
              <a:t> </a:t>
            </a:r>
          </a:p>
          <a:p>
            <a:pPr>
              <a:buNone/>
            </a:pPr>
            <a:r>
              <a:rPr lang="en-US" sz="1900" b="1" dirty="0" err="1" smtClean="0"/>
              <a:t>rpart</a:t>
            </a:r>
            <a:r>
              <a:rPr lang="en-US" sz="1900" dirty="0" smtClean="0"/>
              <a:t> Recursive Partitioning and Regression Trees</a:t>
            </a:r>
          </a:p>
          <a:p>
            <a:pPr>
              <a:buNone/>
            </a:pPr>
            <a:r>
              <a:rPr lang="en-US" sz="1900" b="1" dirty="0" smtClean="0"/>
              <a:t>nnet</a:t>
            </a:r>
            <a:r>
              <a:rPr lang="en-US" sz="1900" dirty="0" smtClean="0"/>
              <a:t> Feed-forward Neural Networks and Multinomial Log-Linear Models</a:t>
            </a:r>
          </a:p>
          <a:p>
            <a:pPr>
              <a:buNone/>
            </a:pPr>
            <a:r>
              <a:rPr lang="en-US" sz="1900" b="1" dirty="0" smtClean="0"/>
              <a:t>randomForest</a:t>
            </a:r>
            <a:r>
              <a:rPr lang="en-US" sz="1900" dirty="0" smtClean="0"/>
              <a:t> </a:t>
            </a:r>
            <a:r>
              <a:rPr lang="en-US" sz="1900" dirty="0" err="1" smtClean="0"/>
              <a:t>Breiman</a:t>
            </a:r>
            <a:r>
              <a:rPr lang="en-US" sz="1900" dirty="0" smtClean="0"/>
              <a:t> and Cutler's random forests for classification and regression</a:t>
            </a:r>
          </a:p>
          <a:p>
            <a:pPr>
              <a:buNone/>
            </a:pPr>
            <a:r>
              <a:rPr lang="en-US" sz="1900" b="1" dirty="0" smtClean="0"/>
              <a:t>caret</a:t>
            </a:r>
            <a:r>
              <a:rPr lang="en-US" sz="1900" dirty="0" smtClean="0"/>
              <a:t> package (short for Classification And </a:t>
            </a:r>
            <a:r>
              <a:rPr lang="en-US" sz="1900" dirty="0" err="1" smtClean="0"/>
              <a:t>REgression</a:t>
            </a:r>
            <a:r>
              <a:rPr lang="en-US" sz="1900" dirty="0" smtClean="0"/>
              <a:t> Training) is a set of functions that attempt to streamline the process for creating predictive models</a:t>
            </a:r>
          </a:p>
          <a:p>
            <a:pPr>
              <a:buNone/>
            </a:pPr>
            <a:r>
              <a:rPr lang="en-US" sz="1900" b="1" dirty="0" smtClean="0"/>
              <a:t>kernlab</a:t>
            </a:r>
            <a:r>
              <a:rPr lang="en-US" sz="1900" dirty="0" smtClean="0"/>
              <a:t> Kernel-based Machine Learning Lab</a:t>
            </a:r>
          </a:p>
          <a:p>
            <a:pPr>
              <a:buNone/>
            </a:pPr>
            <a:r>
              <a:rPr lang="en-US" sz="1900" b="1" dirty="0" smtClean="0"/>
              <a:t>glmnet</a:t>
            </a:r>
            <a:r>
              <a:rPr lang="en-US" sz="1900" dirty="0" smtClean="0"/>
              <a:t> Lasso and elastic-net regularized generalized linear models</a:t>
            </a:r>
          </a:p>
          <a:p>
            <a:pPr>
              <a:buNone/>
            </a:pPr>
            <a:r>
              <a:rPr lang="en-US" sz="1900" b="1" dirty="0" smtClean="0"/>
              <a:t>ROCR</a:t>
            </a:r>
            <a:r>
              <a:rPr lang="en-US" sz="1900" dirty="0" smtClean="0"/>
              <a:t> Visualizing the performance of scoring classifiers</a:t>
            </a:r>
          </a:p>
          <a:p>
            <a:pPr>
              <a:buNone/>
            </a:pPr>
            <a:r>
              <a:rPr lang="en-US" sz="1900" b="1" dirty="0" smtClean="0"/>
              <a:t>gbm</a:t>
            </a:r>
            <a:r>
              <a:rPr lang="en-US" sz="1900" dirty="0" smtClean="0"/>
              <a:t> Generalized Boosted Regression Models</a:t>
            </a:r>
          </a:p>
          <a:p>
            <a:pPr>
              <a:buNone/>
            </a:pPr>
            <a:r>
              <a:rPr lang="en-US" sz="1900" b="1" dirty="0" smtClean="0"/>
              <a:t>party</a:t>
            </a:r>
            <a:r>
              <a:rPr lang="en-US" sz="1900" dirty="0" smtClean="0"/>
              <a:t> A Laboratory for Recursive Partitioning</a:t>
            </a:r>
          </a:p>
          <a:p>
            <a:pPr>
              <a:buNone/>
            </a:pPr>
            <a:r>
              <a:rPr lang="en-US" sz="1900" b="1" dirty="0" smtClean="0"/>
              <a:t>tree</a:t>
            </a:r>
            <a:r>
              <a:rPr lang="en-US" sz="1900" dirty="0" smtClean="0"/>
              <a:t> Classification and regression trees</a:t>
            </a:r>
          </a:p>
          <a:p>
            <a:pPr>
              <a:buNone/>
            </a:pPr>
            <a:r>
              <a:rPr lang="en-US" sz="1900" b="1" dirty="0" smtClean="0"/>
              <a:t>klaR</a:t>
            </a:r>
            <a:r>
              <a:rPr lang="en-US" sz="1900" dirty="0" smtClean="0"/>
              <a:t> Classification and visualization</a:t>
            </a:r>
          </a:p>
          <a:p>
            <a:pPr>
              <a:buNone/>
            </a:pPr>
            <a:r>
              <a:rPr lang="en-US" sz="1900" b="1" dirty="0" smtClean="0"/>
              <a:t>RWeka</a:t>
            </a:r>
            <a:r>
              <a:rPr lang="en-US" sz="1900" dirty="0" smtClean="0"/>
              <a:t> R/</a:t>
            </a:r>
            <a:r>
              <a:rPr lang="en-US" sz="1900" dirty="0" err="1" smtClean="0"/>
              <a:t>Weka</a:t>
            </a:r>
            <a:r>
              <a:rPr lang="en-US" sz="1900" dirty="0" smtClean="0"/>
              <a:t> interface</a:t>
            </a:r>
          </a:p>
          <a:p>
            <a:pPr>
              <a:buNone/>
            </a:pPr>
            <a:r>
              <a:rPr lang="en-US" sz="1900" b="1" dirty="0" smtClean="0"/>
              <a:t>ipred</a:t>
            </a:r>
            <a:r>
              <a:rPr lang="en-US" sz="1900" dirty="0" smtClean="0"/>
              <a:t> Improved Predictors</a:t>
            </a:r>
            <a:endParaRPr lang="tr-TR" sz="1900" dirty="0" smtClean="0"/>
          </a:p>
          <a:p>
            <a:pPr>
              <a:buNone/>
            </a:pPr>
            <a:r>
              <a:rPr lang="tr-TR" sz="1900" b="1" dirty="0" err="1" smtClean="0"/>
              <a:t>MLSeq</a:t>
            </a:r>
            <a:r>
              <a:rPr lang="tr-TR" sz="1900" dirty="0" smtClean="0"/>
              <a:t> </a:t>
            </a:r>
            <a:r>
              <a:rPr lang="tr-TR" sz="1900" dirty="0" err="1" smtClean="0"/>
              <a:t>Machine</a:t>
            </a:r>
            <a:r>
              <a:rPr lang="tr-TR" sz="1900" dirty="0" smtClean="0"/>
              <a:t>-</a:t>
            </a:r>
            <a:r>
              <a:rPr lang="tr-TR" sz="1900" dirty="0" err="1" smtClean="0"/>
              <a:t>learning</a:t>
            </a:r>
            <a:r>
              <a:rPr lang="tr-TR" sz="1900" dirty="0" smtClean="0"/>
              <a:t> </a:t>
            </a:r>
            <a:r>
              <a:rPr lang="tr-TR" sz="1900" dirty="0" err="1" smtClean="0"/>
              <a:t>interface</a:t>
            </a:r>
            <a:r>
              <a:rPr lang="tr-TR" sz="1900" dirty="0" smtClean="0"/>
              <a:t> </a:t>
            </a:r>
            <a:r>
              <a:rPr lang="tr-TR" sz="1900" dirty="0" err="1" smtClean="0"/>
              <a:t>for</a:t>
            </a:r>
            <a:r>
              <a:rPr lang="tr-TR" sz="1900" dirty="0" smtClean="0"/>
              <a:t> RNA-</a:t>
            </a:r>
            <a:r>
              <a:rPr lang="tr-TR" sz="1900" dirty="0" err="1" smtClean="0"/>
              <a:t>Seq</a:t>
            </a:r>
            <a:r>
              <a:rPr lang="tr-TR" sz="1900" dirty="0" smtClean="0"/>
              <a:t> data</a:t>
            </a:r>
            <a:endParaRPr lang="en-US" sz="1900" dirty="0" smtClean="0"/>
          </a:p>
          <a:p>
            <a:pPr>
              <a:buNone/>
            </a:pPr>
            <a:r>
              <a:rPr lang="en-US" sz="1900" b="1" dirty="0" smtClean="0"/>
              <a:t>lars</a:t>
            </a:r>
            <a:r>
              <a:rPr lang="en-US" sz="1900" dirty="0" smtClean="0"/>
              <a:t> Least Angle Regression, Lasso and Forward </a:t>
            </a:r>
            <a:r>
              <a:rPr lang="en-US" sz="1900" dirty="0" err="1" smtClean="0"/>
              <a:t>Stagewise</a:t>
            </a:r>
            <a:endParaRPr lang="en-US" sz="1900" dirty="0" smtClean="0"/>
          </a:p>
          <a:p>
            <a:pPr>
              <a:buNone/>
            </a:pPr>
            <a:r>
              <a:rPr lang="en-US" sz="1900" b="1" dirty="0" smtClean="0"/>
              <a:t>earth</a:t>
            </a:r>
            <a:r>
              <a:rPr lang="en-US" sz="1900" dirty="0" smtClean="0"/>
              <a:t> Multivariate Adaptive Regression </a:t>
            </a:r>
            <a:r>
              <a:rPr lang="en-US" sz="1900" dirty="0" err="1" smtClean="0"/>
              <a:t>Spline</a:t>
            </a:r>
            <a:r>
              <a:rPr lang="en-US" sz="1900" dirty="0" smtClean="0"/>
              <a:t> Models</a:t>
            </a:r>
          </a:p>
          <a:p>
            <a:pPr>
              <a:buNone/>
            </a:pPr>
            <a:r>
              <a:rPr lang="en-US" sz="1900" b="1" dirty="0" smtClean="0"/>
              <a:t>CORElearn</a:t>
            </a:r>
            <a:r>
              <a:rPr lang="en-US" sz="1900" dirty="0" smtClean="0"/>
              <a:t> Classification, regression, feature evaluation and ordinal evaluation</a:t>
            </a:r>
          </a:p>
          <a:p>
            <a:pPr>
              <a:buNone/>
            </a:pPr>
            <a:r>
              <a:rPr lang="en-US" sz="1900" b="1" dirty="0" smtClean="0"/>
              <a:t>mboost</a:t>
            </a:r>
            <a:r>
              <a:rPr lang="en-US" sz="1900" dirty="0" smtClean="0"/>
              <a:t> Model-Based Boosting</a:t>
            </a:r>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a:p>
        </p:txBody>
      </p:sp>
      <p:sp>
        <p:nvSpPr>
          <p:cNvPr id="9" name="8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0" name="9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2"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3"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24 Yuvarlatılmış Dikdörtgen"/>
          <p:cNvSpPr/>
          <p:nvPr/>
        </p:nvSpPr>
        <p:spPr>
          <a:xfrm>
            <a:off x="1643042" y="3068960"/>
            <a:ext cx="7500958" cy="5006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FF00"/>
              </a:solidFill>
              <a:effectLst/>
              <a:uLnTx/>
              <a:uFillTx/>
              <a:latin typeface="Calibri"/>
              <a:ea typeface="+mn-ea"/>
              <a:cs typeface="+mn-cs"/>
            </a:endParaRP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PYTHON LIBRARIES</a:t>
            </a:r>
            <a:endParaRPr lang="tr-TR" sz="2500" b="1" dirty="0">
              <a:solidFill>
                <a:schemeClr val="bg1"/>
              </a:solidFill>
              <a:latin typeface="Bell MT" pitchFamily="18" charset="0"/>
            </a:endParaRPr>
          </a:p>
        </p:txBody>
      </p:sp>
      <p:sp>
        <p:nvSpPr>
          <p:cNvPr id="632844" name="AutoShape 12" descr="R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632864" name="AutoShape 32" descr="cortana intelligence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2 İçerik Yer Tutucusu"/>
          <p:cNvSpPr>
            <a:spLocks noGrp="1"/>
          </p:cNvSpPr>
          <p:nvPr>
            <p:ph idx="1"/>
          </p:nvPr>
        </p:nvSpPr>
        <p:spPr>
          <a:xfrm>
            <a:off x="1619672" y="1124744"/>
            <a:ext cx="7524328" cy="5733256"/>
          </a:xfrm>
        </p:spPr>
        <p:txBody>
          <a:bodyPr>
            <a:normAutofit/>
          </a:bodyPr>
          <a:lstStyle/>
          <a:p>
            <a:pPr marL="457200" indent="-457200">
              <a:lnSpc>
                <a:spcPct val="160000"/>
              </a:lnSpc>
              <a:spcBef>
                <a:spcPts val="0"/>
              </a:spcBef>
            </a:pPr>
            <a:r>
              <a:rPr lang="tr-TR" sz="1900" dirty="0" smtClean="0"/>
              <a:t>Pylearn2</a:t>
            </a:r>
          </a:p>
          <a:p>
            <a:pPr marL="457200" indent="-457200">
              <a:lnSpc>
                <a:spcPct val="160000"/>
              </a:lnSpc>
              <a:spcBef>
                <a:spcPts val="0"/>
              </a:spcBef>
            </a:pPr>
            <a:r>
              <a:rPr lang="tr-TR" sz="1900" dirty="0" err="1" smtClean="0"/>
              <a:t>Numpy</a:t>
            </a:r>
            <a:r>
              <a:rPr lang="en-US" sz="1900" dirty="0" smtClean="0"/>
              <a:t> </a:t>
            </a:r>
          </a:p>
          <a:p>
            <a:pPr marL="457200" indent="-457200">
              <a:lnSpc>
                <a:spcPct val="160000"/>
              </a:lnSpc>
              <a:spcBef>
                <a:spcPts val="0"/>
              </a:spcBef>
            </a:pPr>
            <a:r>
              <a:rPr lang="tr-TR" sz="1900" dirty="0" err="1" smtClean="0"/>
              <a:t>TensorFlow</a:t>
            </a:r>
            <a:r>
              <a:rPr lang="en-US" sz="1900" dirty="0" smtClean="0"/>
              <a:t> </a:t>
            </a:r>
          </a:p>
          <a:p>
            <a:pPr marL="457200" indent="-457200">
              <a:lnSpc>
                <a:spcPct val="160000"/>
              </a:lnSpc>
              <a:spcBef>
                <a:spcPts val="0"/>
              </a:spcBef>
            </a:pPr>
            <a:r>
              <a:rPr lang="tr-TR" sz="1900" dirty="0" err="1" smtClean="0"/>
              <a:t>Theano</a:t>
            </a:r>
            <a:r>
              <a:rPr lang="en-US" sz="1900" dirty="0" smtClean="0"/>
              <a:t> </a:t>
            </a:r>
          </a:p>
          <a:p>
            <a:pPr marL="457200" indent="-457200">
              <a:lnSpc>
                <a:spcPct val="160000"/>
              </a:lnSpc>
              <a:spcBef>
                <a:spcPts val="0"/>
              </a:spcBef>
            </a:pPr>
            <a:r>
              <a:rPr lang="tr-TR" sz="1900" dirty="0" err="1" smtClean="0"/>
              <a:t>scikit</a:t>
            </a:r>
            <a:r>
              <a:rPr lang="tr-TR" sz="1900" dirty="0" smtClean="0"/>
              <a:t>-</a:t>
            </a:r>
            <a:r>
              <a:rPr lang="tr-TR" sz="1900" dirty="0" err="1" smtClean="0"/>
              <a:t>learn</a:t>
            </a:r>
            <a:r>
              <a:rPr lang="tr-TR" sz="1900" dirty="0" smtClean="0"/>
              <a:t> </a:t>
            </a:r>
            <a:r>
              <a:rPr lang="en-US" sz="1900" dirty="0" smtClean="0"/>
              <a:t> </a:t>
            </a:r>
          </a:p>
          <a:p>
            <a:pPr marL="457200" indent="-457200">
              <a:lnSpc>
                <a:spcPct val="160000"/>
              </a:lnSpc>
              <a:spcBef>
                <a:spcPts val="0"/>
              </a:spcBef>
            </a:pPr>
            <a:r>
              <a:rPr lang="tr-TR" sz="1900" dirty="0" err="1" smtClean="0"/>
              <a:t>Pyevolve</a:t>
            </a:r>
            <a:r>
              <a:rPr lang="en-US" sz="1900" dirty="0" smtClean="0"/>
              <a:t> </a:t>
            </a:r>
          </a:p>
          <a:p>
            <a:pPr marL="457200" indent="-457200">
              <a:lnSpc>
                <a:spcPct val="160000"/>
              </a:lnSpc>
              <a:spcBef>
                <a:spcPts val="0"/>
              </a:spcBef>
            </a:pPr>
            <a:r>
              <a:rPr lang="tr-TR" sz="1900" dirty="0" err="1" smtClean="0"/>
              <a:t>NuPIC</a:t>
            </a:r>
            <a:r>
              <a:rPr lang="en-US" sz="1900" dirty="0" smtClean="0"/>
              <a:t> </a:t>
            </a:r>
          </a:p>
          <a:p>
            <a:pPr marL="457200" indent="-457200">
              <a:lnSpc>
                <a:spcPct val="160000"/>
              </a:lnSpc>
              <a:spcBef>
                <a:spcPts val="0"/>
              </a:spcBef>
            </a:pPr>
            <a:r>
              <a:rPr lang="tr-TR" sz="1900" dirty="0" err="1" smtClean="0"/>
              <a:t>Pattern</a:t>
            </a:r>
            <a:r>
              <a:rPr lang="en-US" sz="1900" dirty="0" smtClean="0"/>
              <a:t> </a:t>
            </a:r>
          </a:p>
          <a:p>
            <a:pPr marL="457200" indent="-457200">
              <a:lnSpc>
                <a:spcPct val="160000"/>
              </a:lnSpc>
              <a:spcBef>
                <a:spcPts val="0"/>
              </a:spcBef>
            </a:pPr>
            <a:r>
              <a:rPr lang="tr-TR" sz="1900" dirty="0" err="1" smtClean="0"/>
              <a:t>Caffe</a:t>
            </a:r>
            <a:endParaRPr lang="tr-TR" sz="1900" dirty="0" smtClean="0"/>
          </a:p>
          <a:p>
            <a:pPr marL="457200" indent="-457200">
              <a:lnSpc>
                <a:spcPct val="160000"/>
              </a:lnSpc>
              <a:spcBef>
                <a:spcPts val="0"/>
              </a:spcBef>
            </a:pPr>
            <a:r>
              <a:rPr lang="tr-TR" sz="1900" dirty="0" err="1" smtClean="0"/>
              <a:t>keras</a:t>
            </a:r>
            <a:endParaRPr lang="tr-TR" sz="2000" dirty="0" smtClean="0"/>
          </a:p>
          <a:p>
            <a:pPr algn="just">
              <a:lnSpc>
                <a:spcPct val="160000"/>
              </a:lnSpc>
            </a:pPr>
            <a:endParaRPr lang="tr-TR" sz="2000" dirty="0" smtClean="0"/>
          </a:p>
          <a:p>
            <a:pPr algn="just">
              <a:lnSpc>
                <a:spcPct val="160000"/>
              </a:lnSpc>
            </a:pPr>
            <a:endParaRPr lang="tr-TR" sz="2000" dirty="0" smtClean="0"/>
          </a:p>
          <a:p>
            <a:pPr algn="just">
              <a:lnSpc>
                <a:spcPct val="160000"/>
              </a:lnSpc>
            </a:pPr>
            <a:endParaRPr lang="tr-TR" sz="2000" dirty="0" smtClean="0"/>
          </a:p>
          <a:p>
            <a:pPr algn="just">
              <a:lnSpc>
                <a:spcPct val="160000"/>
              </a:lnSpc>
            </a:pPr>
            <a:endParaRPr lang="tr-TR" sz="2000" dirty="0"/>
          </a:p>
        </p:txBody>
      </p:sp>
      <p:sp>
        <p:nvSpPr>
          <p:cNvPr id="9" name="8 Metin kutusu"/>
          <p:cNvSpPr txBox="1"/>
          <p:nvPr/>
        </p:nvSpPr>
        <p:spPr>
          <a:xfrm>
            <a:off x="0" y="204891"/>
            <a:ext cx="1714480" cy="66095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050" b="1" i="0" u="none" strike="noStrike" kern="1200" cap="none" spc="0" normalizeH="0" baseline="0" noProof="0" dirty="0" smtClean="0">
              <a:ln>
                <a:noFill/>
              </a:ln>
              <a:solidFill>
                <a:prstClr val="white"/>
              </a:solidFill>
              <a:effectLst/>
              <a:uLnTx/>
              <a:uFillTx/>
              <a:latin typeface="Bell MT"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050" b="1" i="0" u="none" strike="noStrike" kern="1200" cap="none" spc="0" normalizeH="0" baseline="0" noProof="0" dirty="0" smtClean="0">
                <a:ln>
                  <a:noFill/>
                </a:ln>
                <a:solidFill>
                  <a:prstClr val="white"/>
                </a:solidFill>
                <a:effectLst/>
                <a:uLnTx/>
                <a:uFillTx/>
                <a:latin typeface="Bell MT" pitchFamily="18" charset="0"/>
                <a:ea typeface="+mn-ea"/>
                <a:cs typeface="+mn-cs"/>
              </a:rPr>
              <a:t>APPLIED PREDICTIVE LEARNING </a:t>
            </a:r>
            <a:r>
              <a:rPr kumimoji="0" lang="tr-TR" sz="1050" b="1" i="0" u="none" strike="noStrike" kern="1200" cap="none" spc="0" normalizeH="0" baseline="0" noProof="0" dirty="0" err="1" smtClean="0">
                <a:ln>
                  <a:noFill/>
                </a:ln>
                <a:solidFill>
                  <a:prstClr val="white"/>
                </a:solidFill>
                <a:effectLst/>
                <a:uLnTx/>
                <a:uFillTx/>
                <a:latin typeface="Bell MT" pitchFamily="18" charset="0"/>
                <a:ea typeface="+mn-ea"/>
                <a:cs typeface="+mn-cs"/>
              </a:rPr>
              <a:t>with</a:t>
            </a:r>
            <a:r>
              <a:rPr kumimoji="0" lang="tr-TR" sz="1050" b="1" i="0" u="none" strike="noStrike" kern="1200" cap="none" spc="0" normalizeH="0" baseline="0" noProof="0" dirty="0" smtClean="0">
                <a:ln>
                  <a:noFill/>
                </a:ln>
                <a:solidFill>
                  <a:prstClr val="white"/>
                </a:solidFill>
                <a:effectLst/>
                <a:uLnTx/>
                <a:uFillTx/>
                <a:latin typeface="Bell MT" pitchFamily="18" charset="0"/>
                <a:ea typeface="+mn-ea"/>
                <a:cs typeface="+mn-cs"/>
              </a:rPr>
              <a:t> R</a:t>
            </a:r>
            <a:endParaRPr kumimoji="0" lang="tr-TR" sz="1000" b="1" i="0" u="none" strike="noStrike" kern="1200" cap="none" spc="0" normalizeH="0" baseline="0" noProof="0" dirty="0" smtClean="0">
              <a:ln>
                <a:noFill/>
              </a:ln>
              <a:solidFill>
                <a:prstClr val="white"/>
              </a:solidFill>
              <a:effectLst/>
              <a:uLnTx/>
              <a:uFillTx/>
              <a:latin typeface="Bell MT"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prstClr val="white"/>
                </a:solidFill>
                <a:effectLst/>
                <a:uLnTx/>
                <a:uFillTx/>
                <a:latin typeface="Georgia" pitchFamily="18" charset="0"/>
                <a:ea typeface="+mn-ea"/>
                <a:cs typeface="+mn-cs"/>
              </a:rPr>
              <a:t>GÖKMEN ZARARSIZ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1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INTRODUCTION </a:t>
            </a:r>
            <a:r>
              <a:rPr kumimoji="0" lang="tr-TR" sz="1000" b="1" i="0" u="none" strike="noStrike" kern="1200" cap="none" spc="0" normalizeH="0" baseline="0" noProof="0" dirty="0" err="1" smtClean="0">
                <a:ln>
                  <a:noFill/>
                </a:ln>
                <a:solidFill>
                  <a:srgbClr val="F79646">
                    <a:lumMod val="20000"/>
                    <a:lumOff val="80000"/>
                  </a:srgbClr>
                </a:solidFill>
                <a:effectLst/>
                <a:uLnTx/>
                <a:uFillTx/>
                <a:latin typeface="Georgia" pitchFamily="18" charset="0"/>
                <a:ea typeface="+mn-ea"/>
                <a:cs typeface="+mn-cs"/>
              </a:rPr>
              <a:t>to</a:t>
            </a: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 PREDICTIVE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CARET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MODEL BUILDING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RESAMPLING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PREPROCESSING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EVALUATION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FEATURE SELECTION &amp; IMPORTANCE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PARALLEL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0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rPr>
              <a:t>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1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1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1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1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1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smtClean="0">
              <a:ln>
                <a:noFill/>
              </a:ln>
              <a:solidFill>
                <a:srgbClr val="F79646">
                  <a:lumMod val="20000"/>
                  <a:lumOff val="80000"/>
                </a:srgbClr>
              </a:solidFill>
              <a:effectLst/>
              <a:uLnTx/>
              <a:uFillTx/>
              <a:latin typeface="Georgia"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200" b="1" i="0" u="none" strike="noStrike" kern="1200" cap="none" spc="0" normalizeH="0" baseline="0" noProof="0" dirty="0">
              <a:ln>
                <a:noFill/>
              </a:ln>
              <a:solidFill>
                <a:srgbClr val="F79646">
                  <a:lumMod val="20000"/>
                  <a:lumOff val="80000"/>
                </a:srgbClr>
              </a:solidFill>
              <a:effectLst/>
              <a:uLnTx/>
              <a:uFillTx/>
              <a:latin typeface="Georgia" pitchFamily="18" charset="0"/>
              <a:ea typeface="+mn-ea"/>
              <a:cs typeface="+mn-cs"/>
            </a:endParaRPr>
          </a:p>
        </p:txBody>
      </p:sp>
      <p:sp>
        <p:nvSpPr>
          <p:cNvPr id="10" name="9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2"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extLst>
      <p:ext uri="{BB962C8B-B14F-4D97-AF65-F5344CB8AC3E}">
        <p14:creationId xmlns:p14="http://schemas.microsoft.com/office/powerpoint/2010/main" val="309995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KEY TERMINOLOGY</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Sample</a:t>
            </a:r>
            <a:r>
              <a:rPr lang="tr-TR" sz="2000" dirty="0" smtClean="0"/>
              <a:t> (</a:t>
            </a:r>
            <a:r>
              <a:rPr lang="tr-TR" sz="2000" dirty="0" err="1" smtClean="0"/>
              <a:t>observation</a:t>
            </a:r>
            <a:r>
              <a:rPr lang="tr-TR" sz="2000" dirty="0" smtClean="0"/>
              <a:t>)</a:t>
            </a:r>
          </a:p>
          <a:p>
            <a:pPr algn="just"/>
            <a:endParaRPr lang="tr-TR" sz="2000" dirty="0" smtClean="0"/>
          </a:p>
          <a:p>
            <a:pPr algn="just"/>
            <a:r>
              <a:rPr lang="tr-TR" sz="2000" dirty="0" err="1" smtClean="0"/>
              <a:t>Feature</a:t>
            </a:r>
            <a:r>
              <a:rPr lang="tr-TR" sz="2000" dirty="0" smtClean="0"/>
              <a:t> (</a:t>
            </a:r>
            <a:r>
              <a:rPr lang="tr-TR" sz="2000" dirty="0" err="1" smtClean="0"/>
              <a:t>variable</a:t>
            </a:r>
            <a:r>
              <a:rPr lang="tr-TR" sz="2000" dirty="0" smtClean="0"/>
              <a:t>)  -  </a:t>
            </a:r>
            <a:r>
              <a:rPr lang="tr-TR" sz="2000" dirty="0" err="1" smtClean="0"/>
              <a:t>categorical</a:t>
            </a:r>
            <a:r>
              <a:rPr lang="tr-TR" sz="2000" dirty="0" smtClean="0"/>
              <a:t> vs </a:t>
            </a:r>
            <a:r>
              <a:rPr lang="tr-TR" sz="2000" dirty="0" err="1" smtClean="0"/>
              <a:t>numerical</a:t>
            </a:r>
            <a:endParaRPr lang="tr-TR" sz="2000" dirty="0" smtClean="0"/>
          </a:p>
          <a:p>
            <a:pPr algn="just"/>
            <a:endParaRPr lang="tr-TR" sz="2000" dirty="0" smtClean="0"/>
          </a:p>
          <a:p>
            <a:pPr algn="just"/>
            <a:r>
              <a:rPr lang="tr-TR" sz="2000" dirty="0" err="1" smtClean="0"/>
              <a:t>Output</a:t>
            </a:r>
            <a:r>
              <a:rPr lang="tr-TR" sz="2000" dirty="0" smtClean="0"/>
              <a:t> (</a:t>
            </a:r>
            <a:r>
              <a:rPr lang="tr-TR" sz="2000" dirty="0" err="1" smtClean="0"/>
              <a:t>outcome</a:t>
            </a:r>
            <a:r>
              <a:rPr lang="tr-TR" sz="2000" dirty="0" smtClean="0"/>
              <a:t>, </a:t>
            </a:r>
            <a:r>
              <a:rPr lang="tr-TR" sz="2000" dirty="0" err="1" smtClean="0"/>
              <a:t>target</a:t>
            </a:r>
            <a:r>
              <a:rPr lang="tr-TR" sz="2000" dirty="0" smtClean="0"/>
              <a:t>, </a:t>
            </a:r>
            <a:r>
              <a:rPr lang="tr-TR" sz="2000" dirty="0" err="1" smtClean="0"/>
              <a:t>response</a:t>
            </a:r>
            <a:r>
              <a:rPr lang="tr-TR" sz="2000" dirty="0" smtClean="0"/>
              <a:t>, </a:t>
            </a:r>
            <a:r>
              <a:rPr lang="tr-TR" sz="2000" dirty="0" err="1" smtClean="0"/>
              <a:t>dependent</a:t>
            </a:r>
            <a:r>
              <a:rPr lang="tr-TR" sz="2000" dirty="0" smtClean="0"/>
              <a:t> </a:t>
            </a:r>
            <a:r>
              <a:rPr lang="tr-TR" sz="2000" dirty="0" err="1" smtClean="0"/>
              <a:t>variable</a:t>
            </a:r>
            <a:r>
              <a:rPr lang="tr-TR" sz="2000" dirty="0" smtClean="0"/>
              <a:t>)</a:t>
            </a:r>
          </a:p>
          <a:p>
            <a:pPr algn="just"/>
            <a:endParaRPr lang="tr-TR" sz="2000" dirty="0" smtClean="0"/>
          </a:p>
          <a:p>
            <a:pPr algn="just"/>
            <a:r>
              <a:rPr lang="tr-TR" sz="2000" dirty="0" err="1" smtClean="0"/>
              <a:t>Input</a:t>
            </a:r>
            <a:r>
              <a:rPr lang="tr-TR" sz="2000" dirty="0" smtClean="0"/>
              <a:t> (</a:t>
            </a:r>
            <a:r>
              <a:rPr lang="tr-TR" sz="2000" dirty="0" err="1" smtClean="0"/>
              <a:t>exploratory</a:t>
            </a:r>
            <a:r>
              <a:rPr lang="tr-TR" sz="2000" dirty="0" smtClean="0"/>
              <a:t>, </a:t>
            </a:r>
            <a:r>
              <a:rPr lang="tr-TR" sz="2000" dirty="0" err="1" smtClean="0"/>
              <a:t>independent</a:t>
            </a:r>
            <a:r>
              <a:rPr lang="tr-TR" sz="2000" dirty="0" smtClean="0"/>
              <a:t> </a:t>
            </a:r>
            <a:r>
              <a:rPr lang="tr-TR" sz="2000" dirty="0" err="1" smtClean="0"/>
              <a:t>variable</a:t>
            </a:r>
            <a:r>
              <a:rPr lang="tr-TR" sz="2000" dirty="0" smtClean="0"/>
              <a:t>)</a:t>
            </a:r>
          </a:p>
          <a:p>
            <a:pPr algn="just"/>
            <a:endParaRPr lang="tr-TR" sz="2000" dirty="0" smtClean="0"/>
          </a:p>
          <a:p>
            <a:pPr algn="just"/>
            <a:r>
              <a:rPr lang="tr-TR" sz="2000" dirty="0" err="1" smtClean="0"/>
              <a:t>Supervised</a:t>
            </a:r>
            <a:r>
              <a:rPr lang="tr-TR" sz="2000" dirty="0" smtClean="0"/>
              <a:t> vs </a:t>
            </a:r>
            <a:r>
              <a:rPr lang="tr-TR" sz="2000" dirty="0" err="1" smtClean="0"/>
              <a:t>unsupervised</a:t>
            </a:r>
            <a:endParaRPr lang="tr-TR" sz="2000" dirty="0" smtClean="0"/>
          </a:p>
          <a:p>
            <a:pPr algn="just"/>
            <a:endParaRPr lang="tr-TR" sz="2000" dirty="0" smtClean="0"/>
          </a:p>
          <a:p>
            <a:pPr algn="just"/>
            <a:r>
              <a:rPr lang="tr-TR" sz="2000" dirty="0" err="1" smtClean="0"/>
              <a:t>Classification</a:t>
            </a:r>
            <a:r>
              <a:rPr lang="tr-TR" sz="2000" dirty="0" smtClean="0"/>
              <a:t> vs </a:t>
            </a:r>
            <a:r>
              <a:rPr lang="tr-TR" sz="2000" dirty="0" err="1" smtClean="0"/>
              <a:t>regression</a:t>
            </a:r>
            <a:endParaRPr lang="tr-TR" sz="2400" dirty="0" smtClean="0"/>
          </a:p>
        </p:txBody>
      </p:sp>
      <p:pic>
        <p:nvPicPr>
          <p:cNvPr id="692226" name="Picture 2" descr="input output ile ilgili görsel sonucu"/>
          <p:cNvPicPr>
            <a:picLocks noChangeAspect="1" noChangeArrowheads="1"/>
          </p:cNvPicPr>
          <p:nvPr/>
        </p:nvPicPr>
        <p:blipFill>
          <a:blip r:embed="rId3" cstate="print"/>
          <a:srcRect/>
          <a:stretch>
            <a:fillRect/>
          </a:stretch>
        </p:blipFill>
        <p:spPr bwMode="auto">
          <a:xfrm>
            <a:off x="5286380" y="4000504"/>
            <a:ext cx="3600450" cy="2476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11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Machine Learning</a:t>
            </a:r>
            <a:endParaRPr lang="en-US" dirty="0"/>
          </a:p>
        </p:txBody>
      </p:sp>
      <p:sp>
        <p:nvSpPr>
          <p:cNvPr id="3" name="Content Placeholder 2"/>
          <p:cNvSpPr>
            <a:spLocks noGrp="1"/>
          </p:cNvSpPr>
          <p:nvPr>
            <p:ph idx="1"/>
          </p:nvPr>
        </p:nvSpPr>
        <p:spPr>
          <a:xfrm>
            <a:off x="388471" y="1299882"/>
            <a:ext cx="8247529" cy="4751294"/>
          </a:xfrm>
        </p:spPr>
        <p:txBody>
          <a:bodyPr>
            <a:normAutofit fontScale="92500" lnSpcReduction="10000"/>
          </a:bodyPr>
          <a:lstStyle/>
          <a:p>
            <a:pPr algn="just"/>
            <a:endParaRPr lang="en-US" dirty="0" smtClean="0"/>
          </a:p>
          <a:p>
            <a:pPr algn="just"/>
            <a:r>
              <a:rPr lang="en-US" dirty="0" smtClean="0"/>
              <a:t>Supervised and unsupervised learning</a:t>
            </a:r>
          </a:p>
          <a:p>
            <a:pPr algn="just"/>
            <a:endParaRPr lang="en-US" dirty="0"/>
          </a:p>
          <a:p>
            <a:pPr algn="just"/>
            <a:r>
              <a:rPr lang="en-US" dirty="0" smtClean="0"/>
              <a:t>Supervised learning			Labels are known</a:t>
            </a:r>
          </a:p>
          <a:p>
            <a:pPr algn="just"/>
            <a:endParaRPr lang="en-US" dirty="0"/>
          </a:p>
          <a:p>
            <a:pPr algn="just"/>
            <a:r>
              <a:rPr lang="en-US" dirty="0" smtClean="0"/>
              <a:t>Unsupervised learning		Labels are not known</a:t>
            </a:r>
          </a:p>
          <a:p>
            <a:pPr algn="just"/>
            <a:endParaRPr lang="en-US" dirty="0"/>
          </a:p>
          <a:p>
            <a:pPr algn="just"/>
            <a:r>
              <a:rPr lang="en-US" dirty="0" smtClean="0"/>
              <a:t>Applications:</a:t>
            </a:r>
          </a:p>
          <a:p>
            <a:pPr lvl="1" algn="just"/>
            <a:r>
              <a:rPr lang="en-US" dirty="0" smtClean="0"/>
              <a:t>Association rule learning</a:t>
            </a:r>
          </a:p>
          <a:p>
            <a:pPr lvl="1" algn="just"/>
            <a:r>
              <a:rPr lang="en-US" dirty="0" smtClean="0"/>
              <a:t>Dimension reduction</a:t>
            </a:r>
          </a:p>
          <a:p>
            <a:pPr lvl="1" algn="just"/>
            <a:r>
              <a:rPr lang="en-US" dirty="0" smtClean="0"/>
              <a:t>Feature selection</a:t>
            </a:r>
          </a:p>
          <a:p>
            <a:pPr lvl="1" algn="just"/>
            <a:r>
              <a:rPr lang="en-US" b="1" dirty="0" smtClean="0"/>
              <a:t>Classification</a:t>
            </a:r>
          </a:p>
          <a:p>
            <a:pPr lvl="1" algn="just"/>
            <a:r>
              <a:rPr lang="en-US" b="1" dirty="0" smtClean="0"/>
              <a:t>Clustering</a:t>
            </a:r>
            <a:endParaRPr lang="en-US" b="1" dirty="0"/>
          </a:p>
        </p:txBody>
      </p:sp>
      <p:sp>
        <p:nvSpPr>
          <p:cNvPr id="4" name="TextBox 3"/>
          <p:cNvSpPr txBox="1"/>
          <p:nvPr/>
        </p:nvSpPr>
        <p:spPr>
          <a:xfrm>
            <a:off x="4213414" y="4079055"/>
            <a:ext cx="3989293" cy="1938992"/>
          </a:xfrm>
          <a:prstGeom prst="rect">
            <a:avLst/>
          </a:prstGeom>
          <a:noFill/>
        </p:spPr>
        <p:txBody>
          <a:bodyPr wrap="square" rtlCol="0">
            <a:spAutoFit/>
          </a:bodyPr>
          <a:lstStyle/>
          <a:p>
            <a:pPr marL="800100" marR="0" lvl="1" indent="-342900" algn="l" defTabSz="914400" rtl="0" eaLnBrk="1" fontAlgn="auto" latinLnBrk="0" hangingPunct="1">
              <a:lnSpc>
                <a:spcPct val="100000"/>
              </a:lnSpc>
              <a:spcBef>
                <a:spcPts val="0"/>
              </a:spcBef>
              <a:spcAft>
                <a:spcPts val="0"/>
              </a:spcAft>
              <a:buClr>
                <a:srgbClr val="AD0101"/>
              </a:buClr>
              <a:buSzTx/>
              <a:buFont typeface="Arial"/>
              <a:buChar char="•"/>
              <a:tabLst/>
              <a:defRPr/>
            </a:pPr>
            <a:r>
              <a:rPr kumimoji="0" lang="en-US" sz="2000" b="0" i="0" u="none" strike="noStrike" kern="1200" cap="none" spc="0" normalizeH="0" baseline="0" noProof="0" dirty="0" smtClean="0">
                <a:ln>
                  <a:noFill/>
                </a:ln>
                <a:solidFill>
                  <a:prstClr val="black"/>
                </a:solidFill>
                <a:effectLst/>
                <a:uLnTx/>
                <a:uFillTx/>
                <a:latin typeface="Times New Roman"/>
                <a:ea typeface="+mn-ea"/>
                <a:cs typeface="+mn-cs"/>
              </a:rPr>
              <a:t>Regression analysis</a:t>
            </a:r>
          </a:p>
          <a:p>
            <a:pPr marL="800100" marR="0" lvl="1" indent="-342900" algn="l" defTabSz="914400" rtl="0" eaLnBrk="1" fontAlgn="auto" latinLnBrk="0" hangingPunct="1">
              <a:lnSpc>
                <a:spcPct val="100000"/>
              </a:lnSpc>
              <a:spcBef>
                <a:spcPts val="0"/>
              </a:spcBef>
              <a:spcAft>
                <a:spcPts val="0"/>
              </a:spcAft>
              <a:buClr>
                <a:srgbClr val="AD0101"/>
              </a:buClr>
              <a:buSzTx/>
              <a:buFont typeface="Arial"/>
              <a:buChar char="•"/>
              <a:tabLst/>
              <a:defRPr/>
            </a:pPr>
            <a:r>
              <a:rPr kumimoji="0" lang="en-US" sz="2000" b="0" i="0" u="none" strike="noStrike" kern="1200" cap="none" spc="0" normalizeH="0" baseline="0" noProof="0" dirty="0" smtClean="0">
                <a:ln>
                  <a:noFill/>
                </a:ln>
                <a:solidFill>
                  <a:prstClr val="black"/>
                </a:solidFill>
                <a:effectLst/>
                <a:uLnTx/>
                <a:uFillTx/>
                <a:latin typeface="Times New Roman"/>
                <a:ea typeface="+mn-ea"/>
                <a:cs typeface="+mn-cs"/>
              </a:rPr>
              <a:t>Artificial </a:t>
            </a:r>
            <a:r>
              <a:rPr kumimoji="0" lang="en-US" sz="2000" b="0" i="0" u="none" strike="noStrike" kern="1200" cap="none" spc="0" normalizeH="0" baseline="0" noProof="0" dirty="0">
                <a:ln>
                  <a:noFill/>
                </a:ln>
                <a:solidFill>
                  <a:prstClr val="black"/>
                </a:solidFill>
                <a:effectLst/>
                <a:uLnTx/>
                <a:uFillTx/>
                <a:latin typeface="Times New Roman"/>
                <a:ea typeface="+mn-ea"/>
                <a:cs typeface="+mn-cs"/>
              </a:rPr>
              <a:t>Neural Networks</a:t>
            </a:r>
          </a:p>
          <a:p>
            <a:pPr marL="800100" marR="0" lvl="1" indent="-342900" algn="l" defTabSz="914400" rtl="0" eaLnBrk="1" fontAlgn="auto" latinLnBrk="0" hangingPunct="1">
              <a:lnSpc>
                <a:spcPct val="100000"/>
              </a:lnSpc>
              <a:spcBef>
                <a:spcPts val="0"/>
              </a:spcBef>
              <a:spcAft>
                <a:spcPts val="0"/>
              </a:spcAft>
              <a:buClr>
                <a:srgbClr val="AD0101"/>
              </a:buClr>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Image Processing</a:t>
            </a:r>
          </a:p>
          <a:p>
            <a:pPr marL="800100" marR="0" lvl="1" indent="-342900" algn="l" defTabSz="914400" rtl="0" eaLnBrk="1" fontAlgn="auto" latinLnBrk="0" hangingPunct="1">
              <a:lnSpc>
                <a:spcPct val="100000"/>
              </a:lnSpc>
              <a:spcBef>
                <a:spcPts val="0"/>
              </a:spcBef>
              <a:spcAft>
                <a:spcPts val="0"/>
              </a:spcAft>
              <a:buClr>
                <a:srgbClr val="AD0101"/>
              </a:buClr>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Text Mining</a:t>
            </a:r>
          </a:p>
          <a:p>
            <a:pPr marL="800100" marR="0" lvl="1" indent="-342900" algn="l" defTabSz="914400" rtl="0" eaLnBrk="1" fontAlgn="auto" latinLnBrk="0" hangingPunct="1">
              <a:lnSpc>
                <a:spcPct val="100000"/>
              </a:lnSpc>
              <a:spcBef>
                <a:spcPts val="0"/>
              </a:spcBef>
              <a:spcAft>
                <a:spcPts val="0"/>
              </a:spcAft>
              <a:buClr>
                <a:srgbClr val="AD0101"/>
              </a:buClr>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Times New Roman"/>
                <a:ea typeface="+mn-ea"/>
                <a:cs typeface="+mn-cs"/>
              </a:rPr>
              <a:t>Robotics</a:t>
            </a:r>
          </a:p>
          <a:p>
            <a:pPr marL="800100" marR="0" lvl="1" indent="-342900" algn="l" defTabSz="914400" rtl="0" eaLnBrk="1" fontAlgn="auto" latinLnBrk="0" hangingPunct="1">
              <a:lnSpc>
                <a:spcPct val="100000"/>
              </a:lnSpc>
              <a:spcBef>
                <a:spcPts val="0"/>
              </a:spcBef>
              <a:spcAft>
                <a:spcPts val="0"/>
              </a:spcAft>
              <a:buClr>
                <a:srgbClr val="AD0101"/>
              </a:buClr>
              <a:buSzTx/>
              <a:buFont typeface="Arial"/>
              <a:buChar char="•"/>
              <a:tabLst/>
              <a:defRPr/>
            </a:pPr>
            <a:r>
              <a:rPr kumimoji="0" lang="en-US" sz="2000" b="0" i="0" u="none" strike="noStrike" kern="1200" cap="none" spc="0" normalizeH="0" baseline="0" noProof="0" dirty="0" smtClean="0">
                <a:ln>
                  <a:noFill/>
                </a:ln>
                <a:solidFill>
                  <a:prstClr val="black"/>
                </a:solidFill>
                <a:effectLst/>
                <a:uLnTx/>
                <a:uFillTx/>
                <a:latin typeface="Times New Roman"/>
                <a:ea typeface="+mn-ea"/>
                <a:cs typeface="+mn-cs"/>
              </a:rPr>
              <a:t>…</a:t>
            </a:r>
            <a:endParaRPr kumimoji="0" lang="en-US" sz="2000" b="0" i="0" u="none" strike="noStrike" kern="1200" cap="none" spc="0" normalizeH="0" baseline="0" noProof="0" dirty="0">
              <a:ln>
                <a:noFill/>
              </a:ln>
              <a:solidFill>
                <a:prstClr val="black"/>
              </a:solidFill>
              <a:effectLst/>
              <a:uLnTx/>
              <a:uFillTx/>
              <a:latin typeface="Times New Roman"/>
              <a:ea typeface="+mn-ea"/>
              <a:cs typeface="+mn-cs"/>
            </a:endParaRPr>
          </a:p>
        </p:txBody>
      </p:sp>
      <p:cxnSp>
        <p:nvCxnSpPr>
          <p:cNvPr id="6" name="Straight Arrow Connector 5"/>
          <p:cNvCxnSpPr/>
          <p:nvPr/>
        </p:nvCxnSpPr>
        <p:spPr>
          <a:xfrm>
            <a:off x="3466353" y="2644591"/>
            <a:ext cx="13895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594849" y="3394637"/>
            <a:ext cx="12371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rotWithShape="1">
          <a:blip r:embed="rId2">
            <a:clrChange>
              <a:clrFrom>
                <a:srgbClr val="FFFFFF"/>
              </a:clrFrom>
              <a:clrTo>
                <a:srgbClr val="FFFFFF">
                  <a:alpha val="0"/>
                </a:srgbClr>
              </a:clrTo>
            </a:clrChange>
          </a:blip>
          <a:srcRect l="-1341" t="31986" r="1341" b="365"/>
          <a:stretch/>
        </p:blipFill>
        <p:spPr>
          <a:xfrm>
            <a:off x="6996631" y="419270"/>
            <a:ext cx="2027834" cy="1755939"/>
          </a:xfrm>
          <a:prstGeom prst="rect">
            <a:avLst/>
          </a:prstGeom>
        </p:spPr>
      </p:pic>
    </p:spTree>
    <p:extLst>
      <p:ext uri="{BB962C8B-B14F-4D97-AF65-F5344CB8AC3E}">
        <p14:creationId xmlns:p14="http://schemas.microsoft.com/office/powerpoint/2010/main" val="1739113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Data Types</a:t>
            </a:r>
            <a:endParaRPr lang="en-US" dirty="0"/>
          </a:p>
        </p:txBody>
      </p:sp>
      <p:sp>
        <p:nvSpPr>
          <p:cNvPr id="3" name="Content Placeholder 2"/>
          <p:cNvSpPr>
            <a:spLocks noGrp="1"/>
          </p:cNvSpPr>
          <p:nvPr>
            <p:ph idx="1"/>
          </p:nvPr>
        </p:nvSpPr>
        <p:spPr>
          <a:xfrm>
            <a:off x="388471" y="1299882"/>
            <a:ext cx="8247529" cy="4751294"/>
          </a:xfrm>
        </p:spPr>
        <p:txBody>
          <a:bodyPr>
            <a:normAutofit/>
          </a:bodyPr>
          <a:lstStyle/>
          <a:p>
            <a:pPr algn="just"/>
            <a:r>
              <a:rPr lang="en-US" dirty="0" smtClean="0"/>
              <a:t>Categorical and continuous</a:t>
            </a:r>
          </a:p>
          <a:p>
            <a:pPr lvl="1" algn="just"/>
            <a:r>
              <a:rPr lang="en-US" dirty="0" smtClean="0"/>
              <a:t>Categorical</a:t>
            </a:r>
          </a:p>
          <a:p>
            <a:pPr lvl="2" algn="just"/>
            <a:r>
              <a:rPr lang="en-US" dirty="0" smtClean="0"/>
              <a:t>Disease type (Cancer, control)</a:t>
            </a:r>
          </a:p>
          <a:p>
            <a:pPr lvl="2" algn="just"/>
            <a:r>
              <a:rPr lang="en-US" dirty="0" smtClean="0"/>
              <a:t>Gender (Male, female)</a:t>
            </a:r>
          </a:p>
          <a:p>
            <a:pPr lvl="1" algn="just"/>
            <a:r>
              <a:rPr lang="en-US" dirty="0" smtClean="0"/>
              <a:t>Continuous</a:t>
            </a:r>
          </a:p>
          <a:p>
            <a:pPr lvl="2" algn="just"/>
            <a:r>
              <a:rPr lang="en-US" dirty="0" smtClean="0"/>
              <a:t>Age (23.16, 24.25, 29.34, …)</a:t>
            </a:r>
          </a:p>
          <a:p>
            <a:pPr lvl="2" algn="just"/>
            <a:r>
              <a:rPr lang="en-US" dirty="0" smtClean="0"/>
              <a:t>Body mass index (18.3, 24.6, 30.4, …)</a:t>
            </a:r>
          </a:p>
          <a:p>
            <a:pPr lvl="2" algn="just"/>
            <a:r>
              <a:rPr lang="en-US" dirty="0" smtClean="0"/>
              <a:t>Gene expression value (2.18, 1.16, 3.18, …)</a:t>
            </a:r>
            <a:endParaRPr lang="en-US" dirty="0"/>
          </a:p>
          <a:p>
            <a:pPr algn="just"/>
            <a:r>
              <a:rPr lang="en-US" dirty="0" smtClean="0"/>
              <a:t>Input and output variables</a:t>
            </a:r>
            <a:endParaRPr lang="en-US" dirty="0"/>
          </a:p>
          <a:p>
            <a:pPr lvl="1" algn="just"/>
            <a:r>
              <a:rPr lang="en-US" dirty="0" smtClean="0"/>
              <a:t>Input variable(s): </a:t>
            </a:r>
            <a:r>
              <a:rPr lang="tr-TR" dirty="0" err="1" smtClean="0"/>
              <a:t>The</a:t>
            </a:r>
            <a:r>
              <a:rPr lang="en-US" dirty="0" smtClean="0"/>
              <a:t> variables</a:t>
            </a:r>
            <a:r>
              <a:rPr lang="tr-TR" dirty="0" smtClean="0"/>
              <a:t> </a:t>
            </a:r>
            <a:r>
              <a:rPr lang="tr-TR" dirty="0" err="1" smtClean="0"/>
              <a:t>used</a:t>
            </a:r>
            <a:r>
              <a:rPr lang="tr-TR" dirty="0" smtClean="0"/>
              <a:t> </a:t>
            </a:r>
            <a:r>
              <a:rPr lang="tr-TR" dirty="0" err="1" smtClean="0"/>
              <a:t>to</a:t>
            </a:r>
            <a:r>
              <a:rPr lang="tr-TR" dirty="0" smtClean="0"/>
              <a:t> </a:t>
            </a:r>
            <a:r>
              <a:rPr lang="tr-TR" dirty="0" err="1" smtClean="0"/>
              <a:t>predict</a:t>
            </a:r>
            <a:r>
              <a:rPr lang="tr-TR" dirty="0" smtClean="0"/>
              <a:t> </a:t>
            </a:r>
            <a:r>
              <a:rPr lang="tr-TR" dirty="0" err="1" smtClean="0"/>
              <a:t>the</a:t>
            </a:r>
            <a:r>
              <a:rPr lang="tr-TR" dirty="0" smtClean="0"/>
              <a:t> </a:t>
            </a:r>
            <a:r>
              <a:rPr lang="tr-TR" dirty="0" err="1" smtClean="0"/>
              <a:t>output</a:t>
            </a:r>
            <a:r>
              <a:rPr lang="tr-TR" dirty="0" smtClean="0"/>
              <a:t> </a:t>
            </a:r>
            <a:r>
              <a:rPr lang="tr-TR" dirty="0" err="1" smtClean="0"/>
              <a:t>variable</a:t>
            </a:r>
            <a:endParaRPr lang="en-US" dirty="0" smtClean="0"/>
          </a:p>
          <a:p>
            <a:pPr lvl="1" algn="just"/>
            <a:r>
              <a:rPr lang="en-US" dirty="0" smtClean="0"/>
              <a:t>Output variable: </a:t>
            </a:r>
            <a:r>
              <a:rPr lang="tr-TR" dirty="0" err="1" smtClean="0"/>
              <a:t>The</a:t>
            </a:r>
            <a:r>
              <a:rPr lang="tr-TR" dirty="0" smtClean="0"/>
              <a:t> </a:t>
            </a:r>
            <a:r>
              <a:rPr lang="tr-TR" dirty="0" err="1" smtClean="0"/>
              <a:t>variable</a:t>
            </a:r>
            <a:r>
              <a:rPr lang="tr-TR" dirty="0" smtClean="0"/>
              <a:t> </a:t>
            </a:r>
            <a:r>
              <a:rPr lang="tr-TR" dirty="0" err="1" smtClean="0"/>
              <a:t>whose</a:t>
            </a:r>
            <a:r>
              <a:rPr lang="tr-TR" dirty="0" smtClean="0"/>
              <a:t> </a:t>
            </a:r>
            <a:r>
              <a:rPr lang="tr-TR" dirty="0" err="1" smtClean="0"/>
              <a:t>values</a:t>
            </a:r>
            <a:r>
              <a:rPr lang="tr-TR" dirty="0" smtClean="0"/>
              <a:t> </a:t>
            </a:r>
            <a:r>
              <a:rPr lang="tr-TR" dirty="0" err="1" smtClean="0"/>
              <a:t>are</a:t>
            </a:r>
            <a:r>
              <a:rPr lang="tr-TR" dirty="0" smtClean="0"/>
              <a:t> </a:t>
            </a:r>
            <a:r>
              <a:rPr lang="tr-TR" dirty="0" err="1" smtClean="0"/>
              <a:t>predicted</a:t>
            </a:r>
            <a:endParaRPr lang="en-US" dirty="0"/>
          </a:p>
        </p:txBody>
      </p:sp>
    </p:spTree>
    <p:extLst>
      <p:ext uri="{BB962C8B-B14F-4D97-AF65-F5344CB8AC3E}">
        <p14:creationId xmlns:p14="http://schemas.microsoft.com/office/powerpoint/2010/main" val="30351017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Data Matrix</a:t>
            </a:r>
            <a:endParaRPr lang="en-US" dirty="0"/>
          </a:p>
        </p:txBody>
      </p:sp>
      <p:graphicFrame>
        <p:nvGraphicFramePr>
          <p:cNvPr id="4" name="Object 3"/>
          <p:cNvGraphicFramePr>
            <a:graphicFrameLocks noChangeAspect="1"/>
          </p:cNvGraphicFramePr>
          <p:nvPr>
            <p:extLst/>
          </p:nvPr>
        </p:nvGraphicFramePr>
        <p:xfrm>
          <a:off x="1313330" y="1509058"/>
          <a:ext cx="6230470" cy="4787900"/>
        </p:xfrm>
        <a:graphic>
          <a:graphicData uri="http://schemas.openxmlformats.org/presentationml/2006/ole">
            <mc:AlternateContent xmlns:mc="http://schemas.openxmlformats.org/markup-compatibility/2006">
              <mc:Choice xmlns:v="urn:schemas-microsoft-com:vml" Requires="v">
                <p:oleObj spid="_x0000_s886813" name="Document" r:id="rId3" imgW="5638800" imgH="4787900" progId="Word.Document.12">
                  <p:link updateAutomatic="1"/>
                </p:oleObj>
              </mc:Choice>
              <mc:Fallback>
                <p:oleObj name="Document" r:id="rId3" imgW="5638800" imgH="4787900" progId="Word.Document.12">
                  <p:link updateAutomatic="1"/>
                  <p:pic>
                    <p:nvPicPr>
                      <p:cNvPr id="4" name="Object 3"/>
                      <p:cNvPicPr/>
                      <p:nvPr/>
                    </p:nvPicPr>
                    <p:blipFill>
                      <a:blip r:embed="rId4"/>
                      <a:stretch>
                        <a:fillRect/>
                      </a:stretch>
                    </p:blipFill>
                    <p:spPr>
                      <a:xfrm>
                        <a:off x="1313330" y="1509058"/>
                        <a:ext cx="6230470" cy="4787900"/>
                      </a:xfrm>
                      <a:prstGeom prst="rect">
                        <a:avLst/>
                      </a:prstGeom>
                    </p:spPr>
                  </p:pic>
                </p:oleObj>
              </mc:Fallback>
            </mc:AlternateContent>
          </a:graphicData>
        </a:graphic>
      </p:graphicFrame>
    </p:spTree>
    <p:extLst>
      <p:ext uri="{BB962C8B-B14F-4D97-AF65-F5344CB8AC3E}">
        <p14:creationId xmlns:p14="http://schemas.microsoft.com/office/powerpoint/2010/main" val="2564701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CLASSIFICATION vs REGRESSION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5" name="14 Dikdörtgen"/>
          <p:cNvSpPr/>
          <p:nvPr/>
        </p:nvSpPr>
        <p:spPr>
          <a:xfrm>
            <a:off x="1571604" y="6621685"/>
            <a:ext cx="6143652" cy="307777"/>
          </a:xfrm>
          <a:prstGeom prst="rect">
            <a:avLst/>
          </a:prstGeom>
        </p:spPr>
        <p:txBody>
          <a:bodyPr wrap="square">
            <a:spAutoFit/>
          </a:bodyPr>
          <a:lstStyle/>
          <a:p>
            <a:r>
              <a:rPr lang="tr-TR" sz="1400" b="1" dirty="0" smtClean="0"/>
              <a:t>Tan PN, et al. </a:t>
            </a:r>
            <a:r>
              <a:rPr lang="tr-TR" sz="1400" b="1" dirty="0" err="1" smtClean="0"/>
              <a:t>Introduction</a:t>
            </a:r>
            <a:r>
              <a:rPr lang="tr-TR" sz="1400" b="1" dirty="0" smtClean="0"/>
              <a:t> </a:t>
            </a:r>
            <a:r>
              <a:rPr lang="tr-TR" sz="1400" b="1" dirty="0" err="1" smtClean="0"/>
              <a:t>to</a:t>
            </a:r>
            <a:r>
              <a:rPr lang="tr-TR" sz="1400" b="1" dirty="0" smtClean="0"/>
              <a:t> Data </a:t>
            </a:r>
            <a:r>
              <a:rPr lang="tr-TR" sz="1400" b="1" dirty="0" err="1" smtClean="0"/>
              <a:t>Mining</a:t>
            </a:r>
            <a:r>
              <a:rPr lang="tr-TR" sz="1400" b="1" dirty="0" smtClean="0"/>
              <a:t> (2006)</a:t>
            </a:r>
            <a:endParaRPr lang="tr-TR" sz="1400" b="1" dirty="0"/>
          </a:p>
        </p:txBody>
      </p:sp>
      <p:pic>
        <p:nvPicPr>
          <p:cNvPr id="681986" name="Picture 2" descr="classification regression data ile ilgili görsel sonucu"/>
          <p:cNvPicPr>
            <a:picLocks noChangeAspect="1" noChangeArrowheads="1"/>
          </p:cNvPicPr>
          <p:nvPr/>
        </p:nvPicPr>
        <p:blipFill>
          <a:blip r:embed="rId3" cstate="print"/>
          <a:srcRect/>
          <a:stretch>
            <a:fillRect/>
          </a:stretch>
        </p:blipFill>
        <p:spPr bwMode="auto">
          <a:xfrm>
            <a:off x="2786050" y="1214422"/>
            <a:ext cx="4929222" cy="2464611"/>
          </a:xfrm>
          <a:prstGeom prst="rect">
            <a:avLst/>
          </a:prstGeom>
          <a:noFill/>
        </p:spPr>
      </p:pic>
      <p:pic>
        <p:nvPicPr>
          <p:cNvPr id="681990" name="Picture 6" descr="classification regression data ile ilgili görsel sonucu"/>
          <p:cNvPicPr>
            <a:picLocks noChangeAspect="1" noChangeArrowheads="1"/>
          </p:cNvPicPr>
          <p:nvPr/>
        </p:nvPicPr>
        <p:blipFill>
          <a:blip r:embed="rId4" cstate="print"/>
          <a:srcRect l="10938" t="20833" r="10937" b="4166"/>
          <a:stretch>
            <a:fillRect/>
          </a:stretch>
        </p:blipFill>
        <p:spPr bwMode="auto">
          <a:xfrm>
            <a:off x="3357554" y="3786190"/>
            <a:ext cx="3786214" cy="2726074"/>
          </a:xfrm>
          <a:prstGeom prst="rect">
            <a:avLst/>
          </a:prstGeom>
          <a:noFill/>
        </p:spPr>
      </p:pic>
      <p:sp>
        <p:nvSpPr>
          <p:cNvPr id="13" name="12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4" name="13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Classification</a:t>
            </a:r>
            <a:endParaRPr lang="en-US" dirty="0"/>
          </a:p>
        </p:txBody>
      </p:sp>
      <p:sp>
        <p:nvSpPr>
          <p:cNvPr id="3" name="Content Placeholder 2"/>
          <p:cNvSpPr>
            <a:spLocks noGrp="1"/>
          </p:cNvSpPr>
          <p:nvPr>
            <p:ph idx="1"/>
          </p:nvPr>
        </p:nvSpPr>
        <p:spPr>
          <a:xfrm>
            <a:off x="388471" y="1299882"/>
            <a:ext cx="8247529" cy="4751294"/>
          </a:xfrm>
        </p:spPr>
        <p:txBody>
          <a:bodyPr>
            <a:normAutofit/>
          </a:bodyPr>
          <a:lstStyle/>
          <a:p>
            <a:pPr algn="just"/>
            <a:r>
              <a:rPr lang="en-US" dirty="0" smtClean="0"/>
              <a:t>Build learning rules via classification algorithms, and predict class labels of unknown observations</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p:txBody>
      </p:sp>
      <p:pic>
        <p:nvPicPr>
          <p:cNvPr id="4" name="Resim 16"/>
          <p:cNvPicPr/>
          <p:nvPr/>
        </p:nvPicPr>
        <p:blipFill>
          <a:blip r:embed="rId2" cstate="print">
            <a:clrChange>
              <a:clrFrom>
                <a:srgbClr val="FFFFFF"/>
              </a:clrFrom>
              <a:clrTo>
                <a:srgbClr val="FFFFFF">
                  <a:alpha val="0"/>
                </a:srgbClr>
              </a:clrTo>
            </a:clrChange>
          </a:blip>
          <a:srcRect/>
          <a:stretch>
            <a:fillRect/>
          </a:stretch>
        </p:blipFill>
        <p:spPr bwMode="auto">
          <a:xfrm>
            <a:off x="1823646" y="2159600"/>
            <a:ext cx="5660390" cy="4003040"/>
          </a:xfrm>
          <a:prstGeom prst="rect">
            <a:avLst/>
          </a:prstGeom>
          <a:noFill/>
          <a:ln w="9525">
            <a:noFill/>
            <a:miter lim="800000"/>
            <a:headEnd/>
            <a:tailEnd/>
          </a:ln>
        </p:spPr>
      </p:pic>
    </p:spTree>
    <p:extLst>
      <p:ext uri="{BB962C8B-B14F-4D97-AF65-F5344CB8AC3E}">
        <p14:creationId xmlns:p14="http://schemas.microsoft.com/office/powerpoint/2010/main" val="626565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4591"/>
            <a:ext cx="6781800" cy="1030942"/>
          </a:xfrm>
        </p:spPr>
        <p:txBody>
          <a:bodyPr>
            <a:normAutofit fontScale="90000"/>
          </a:bodyPr>
          <a:lstStyle/>
          <a:p>
            <a:r>
              <a:rPr lang="en-US" dirty="0" smtClean="0"/>
              <a:t>Rule-Based Classification</a:t>
            </a: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016000" y="1030947"/>
            <a:ext cx="6886388" cy="5650658"/>
          </a:xfrm>
          <a:prstGeom prst="rect">
            <a:avLst/>
          </a:prstGeom>
        </p:spPr>
      </p:pic>
    </p:spTree>
    <p:extLst>
      <p:ext uri="{BB962C8B-B14F-4D97-AF65-F5344CB8AC3E}">
        <p14:creationId xmlns:p14="http://schemas.microsoft.com/office/powerpoint/2010/main" val="701191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4591"/>
            <a:ext cx="6781800" cy="1030942"/>
          </a:xfrm>
        </p:spPr>
        <p:txBody>
          <a:bodyPr>
            <a:normAutofit/>
          </a:bodyPr>
          <a:lstStyle/>
          <a:p>
            <a:r>
              <a:rPr lang="en-US" dirty="0" smtClean="0"/>
              <a:t>Classification Trees</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121771" y="1135533"/>
            <a:ext cx="4605544" cy="4915643"/>
          </a:xfrm>
          <a:prstGeom prst="rect">
            <a:avLst/>
          </a:prstGeom>
        </p:spPr>
      </p:pic>
      <p:sp>
        <p:nvSpPr>
          <p:cNvPr id="5" name="Content Placeholder 2"/>
          <p:cNvSpPr>
            <a:spLocks noGrp="1"/>
          </p:cNvSpPr>
          <p:nvPr>
            <p:ph idx="1"/>
          </p:nvPr>
        </p:nvSpPr>
        <p:spPr>
          <a:xfrm>
            <a:off x="4727314" y="1135533"/>
            <a:ext cx="4416685" cy="4751294"/>
          </a:xfrm>
        </p:spPr>
        <p:txBody>
          <a:bodyPr>
            <a:normAutofit/>
          </a:bodyPr>
          <a:lstStyle/>
          <a:p>
            <a:pPr algn="just"/>
            <a:r>
              <a:rPr lang="en-US" dirty="0" smtClean="0"/>
              <a:t>Easy to use and interpret</a:t>
            </a:r>
          </a:p>
          <a:p>
            <a:pPr algn="just"/>
            <a:endParaRPr lang="en-US" dirty="0" smtClean="0"/>
          </a:p>
          <a:p>
            <a:pPr algn="just"/>
            <a:r>
              <a:rPr lang="en-US" dirty="0" smtClean="0"/>
              <a:t>Build, then prune</a:t>
            </a:r>
          </a:p>
          <a:p>
            <a:pPr algn="just"/>
            <a:endParaRPr lang="en-US" dirty="0"/>
          </a:p>
          <a:p>
            <a:r>
              <a:rPr lang="en-US" dirty="0" smtClean="0"/>
              <a:t>Different decision tree algorithms to build trees (CHAID, C&amp;RT, C5.0, ID3, …)</a:t>
            </a:r>
            <a:endParaRPr lang="en-US" dirty="0"/>
          </a:p>
        </p:txBody>
      </p:sp>
    </p:spTree>
    <p:extLst>
      <p:ext uri="{BB962C8B-B14F-4D97-AF65-F5344CB8AC3E}">
        <p14:creationId xmlns:p14="http://schemas.microsoft.com/office/powerpoint/2010/main" val="1486298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12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INTRODUCTION </a:t>
            </a:r>
            <a:r>
              <a:rPr lang="tr-TR" sz="1050" b="1" dirty="0" err="1" smtClean="0">
                <a:solidFill>
                  <a:schemeClr val="bg1"/>
                </a:solidFill>
                <a:latin typeface="Bell MT" pitchFamily="18" charset="0"/>
              </a:rPr>
              <a:t>to</a:t>
            </a:r>
            <a:r>
              <a:rPr lang="tr-TR" sz="1050" b="1" dirty="0" smtClean="0">
                <a:solidFill>
                  <a:schemeClr val="bg1"/>
                </a:solidFill>
                <a:latin typeface="Bell MT" pitchFamily="18" charset="0"/>
              </a:rPr>
              <a:t> MACHINE LEARNING</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MACHINE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6" name="25 Yuvarlatılmış Dikdörtgen"/>
          <p:cNvSpPr/>
          <p:nvPr/>
        </p:nvSpPr>
        <p:spPr>
          <a:xfrm>
            <a:off x="1691680" y="1340768"/>
            <a:ext cx="7344816" cy="122413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MACHINE LEARNING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2 İçerik Yer Tutucusu"/>
          <p:cNvSpPr>
            <a:spLocks noGrp="1"/>
          </p:cNvSpPr>
          <p:nvPr>
            <p:ph idx="1"/>
          </p:nvPr>
        </p:nvSpPr>
        <p:spPr>
          <a:xfrm>
            <a:off x="1619672" y="1124744"/>
            <a:ext cx="7524328" cy="3600400"/>
          </a:xfrm>
        </p:spPr>
        <p:txBody>
          <a:bodyPr>
            <a:normAutofit/>
          </a:bodyPr>
          <a:lstStyle/>
          <a:p>
            <a:pPr algn="just"/>
            <a:endParaRPr lang="tr-TR" sz="2000" dirty="0" smtClean="0"/>
          </a:p>
          <a:p>
            <a:pPr algn="ctr">
              <a:buNone/>
            </a:pPr>
            <a:r>
              <a:rPr lang="tr-TR" sz="2400" dirty="0" err="1" smtClean="0"/>
              <a:t>Machine</a:t>
            </a:r>
            <a:r>
              <a:rPr lang="tr-TR" sz="2400" dirty="0" smtClean="0"/>
              <a:t> </a:t>
            </a:r>
            <a:r>
              <a:rPr lang="tr-TR" sz="2400" dirty="0" err="1" smtClean="0"/>
              <a:t>learning</a:t>
            </a:r>
            <a:r>
              <a:rPr lang="tr-TR" sz="2400" dirty="0" smtClean="0"/>
              <a:t> is </a:t>
            </a:r>
            <a:r>
              <a:rPr lang="tr-TR" sz="2400" dirty="0" err="1" smtClean="0"/>
              <a:t>the</a:t>
            </a:r>
            <a:r>
              <a:rPr lang="tr-TR" sz="2400" dirty="0" smtClean="0"/>
              <a:t> </a:t>
            </a:r>
            <a:r>
              <a:rPr lang="tr-TR" sz="2400" dirty="0" err="1" smtClean="0"/>
              <a:t>science</a:t>
            </a:r>
            <a:r>
              <a:rPr lang="tr-TR" sz="2400" dirty="0" smtClean="0"/>
              <a:t> of </a:t>
            </a:r>
            <a:r>
              <a:rPr lang="tr-TR" sz="2400" dirty="0" err="1" smtClean="0"/>
              <a:t>getting</a:t>
            </a:r>
            <a:r>
              <a:rPr lang="tr-TR" sz="2400" dirty="0" smtClean="0"/>
              <a:t> </a:t>
            </a:r>
            <a:r>
              <a:rPr lang="tr-TR" sz="2400" dirty="0" err="1" smtClean="0"/>
              <a:t>computers</a:t>
            </a:r>
            <a:r>
              <a:rPr lang="tr-TR" sz="2400" dirty="0" smtClean="0"/>
              <a:t> </a:t>
            </a:r>
            <a:r>
              <a:rPr lang="tr-TR" sz="2400" dirty="0" err="1" smtClean="0"/>
              <a:t>to</a:t>
            </a:r>
            <a:r>
              <a:rPr lang="tr-TR" sz="2400" dirty="0" smtClean="0"/>
              <a:t> </a:t>
            </a:r>
            <a:r>
              <a:rPr lang="tr-TR" sz="2400" dirty="0" err="1" smtClean="0"/>
              <a:t>act</a:t>
            </a:r>
            <a:r>
              <a:rPr lang="tr-TR" sz="2400" dirty="0" smtClean="0"/>
              <a:t> </a:t>
            </a:r>
            <a:r>
              <a:rPr lang="tr-TR" sz="2400" dirty="0" err="1" smtClean="0"/>
              <a:t>without</a:t>
            </a:r>
            <a:r>
              <a:rPr lang="tr-TR" sz="2400" dirty="0" smtClean="0"/>
              <a:t> </a:t>
            </a:r>
            <a:r>
              <a:rPr lang="tr-TR" sz="2400" dirty="0" err="1" smtClean="0"/>
              <a:t>being</a:t>
            </a:r>
            <a:r>
              <a:rPr lang="tr-TR" sz="2400" dirty="0" smtClean="0"/>
              <a:t> </a:t>
            </a:r>
            <a:r>
              <a:rPr lang="tr-TR" sz="2400" dirty="0" err="1" smtClean="0"/>
              <a:t>explicitly</a:t>
            </a:r>
            <a:r>
              <a:rPr lang="tr-TR" sz="2400" dirty="0" smtClean="0"/>
              <a:t> </a:t>
            </a:r>
            <a:r>
              <a:rPr lang="tr-TR" sz="2400" dirty="0" err="1" smtClean="0"/>
              <a:t>programmed</a:t>
            </a:r>
            <a:r>
              <a:rPr lang="tr-TR" sz="2400" dirty="0" smtClean="0"/>
              <a:t>.</a:t>
            </a:r>
            <a:endParaRPr lang="tr-TR" sz="2400" dirty="0"/>
          </a:p>
        </p:txBody>
      </p:sp>
      <p:sp>
        <p:nvSpPr>
          <p:cNvPr id="17" name="16 Dikdörtgen"/>
          <p:cNvSpPr/>
          <p:nvPr/>
        </p:nvSpPr>
        <p:spPr>
          <a:xfrm>
            <a:off x="0" y="2060848"/>
            <a:ext cx="1571604" cy="432048"/>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pic>
        <p:nvPicPr>
          <p:cNvPr id="894978" name="Picture 2" descr="computer diagnosis ile ilgili görsel sonuc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24128" y="2636912"/>
            <a:ext cx="3054998" cy="2118275"/>
          </a:xfrm>
          <a:prstGeom prst="rect">
            <a:avLst/>
          </a:prstGeom>
          <a:noFill/>
        </p:spPr>
      </p:pic>
      <p:pic>
        <p:nvPicPr>
          <p:cNvPr id="894980" name="Picture 4" descr="self driving cars ile ilgili görsel sonucu"/>
          <p:cNvPicPr>
            <a:picLocks noChangeAspect="1" noChangeArrowheads="1"/>
          </p:cNvPicPr>
          <p:nvPr/>
        </p:nvPicPr>
        <p:blipFill>
          <a:blip r:embed="rId5" cstate="print"/>
          <a:srcRect/>
          <a:stretch>
            <a:fillRect/>
          </a:stretch>
        </p:blipFill>
        <p:spPr bwMode="auto">
          <a:xfrm>
            <a:off x="2627784" y="2780928"/>
            <a:ext cx="2700300" cy="1800200"/>
          </a:xfrm>
          <a:prstGeom prst="rect">
            <a:avLst/>
          </a:prstGeom>
          <a:ln>
            <a:noFill/>
          </a:ln>
          <a:effectLst>
            <a:outerShdw blurRad="190500" algn="tl" rotWithShape="0">
              <a:srgbClr val="000000">
                <a:alpha val="70000"/>
              </a:srgbClr>
            </a:outerShdw>
          </a:effectLst>
        </p:spPr>
      </p:pic>
      <p:pic>
        <p:nvPicPr>
          <p:cNvPr id="894982" name="Picture 6" descr="product recommendation ile ilgili görsel sonucu"/>
          <p:cNvPicPr>
            <a:picLocks noChangeAspect="1" noChangeArrowheads="1"/>
          </p:cNvPicPr>
          <p:nvPr/>
        </p:nvPicPr>
        <p:blipFill>
          <a:blip r:embed="rId6" cstate="print"/>
          <a:srcRect l="36926" t="18552" r="7185" b="7241"/>
          <a:stretch>
            <a:fillRect/>
          </a:stretch>
        </p:blipFill>
        <p:spPr bwMode="auto">
          <a:xfrm>
            <a:off x="1979712" y="4941168"/>
            <a:ext cx="2724387" cy="1556792"/>
          </a:xfrm>
          <a:prstGeom prst="rect">
            <a:avLst/>
          </a:prstGeom>
          <a:noFill/>
        </p:spPr>
      </p:pic>
      <p:pic>
        <p:nvPicPr>
          <p:cNvPr id="894986" name="Picture 10" descr="google translate ile ilgili görsel sonucu"/>
          <p:cNvPicPr>
            <a:picLocks noChangeAspect="1" noChangeArrowheads="1"/>
          </p:cNvPicPr>
          <p:nvPr/>
        </p:nvPicPr>
        <p:blipFill>
          <a:blip r:embed="rId7" cstate="print"/>
          <a:srcRect/>
          <a:stretch>
            <a:fillRect/>
          </a:stretch>
        </p:blipFill>
        <p:spPr bwMode="auto">
          <a:xfrm>
            <a:off x="6300192" y="4797152"/>
            <a:ext cx="2014363" cy="1839785"/>
          </a:xfrm>
          <a:prstGeom prst="rect">
            <a:avLst/>
          </a:prstGeom>
          <a:noFill/>
        </p:spPr>
      </p:pic>
    </p:spTree>
    <p:extLst>
      <p:ext uri="{BB962C8B-B14F-4D97-AF65-F5344CB8AC3E}">
        <p14:creationId xmlns:p14="http://schemas.microsoft.com/office/powerpoint/2010/main" val="2868108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2833"/>
            <a:ext cx="6781800" cy="1030942"/>
          </a:xfrm>
        </p:spPr>
        <p:txBody>
          <a:bodyPr>
            <a:normAutofit/>
          </a:bodyPr>
          <a:lstStyle/>
          <a:p>
            <a:r>
              <a:rPr lang="en-US" dirty="0" smtClean="0"/>
              <a:t>Bayesian Classifiers</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blip>
          <a:stretch>
            <a:fillRect/>
          </a:stretch>
        </p:blipFill>
        <p:spPr>
          <a:xfrm>
            <a:off x="354853" y="896475"/>
            <a:ext cx="8353347" cy="5722467"/>
          </a:xfrm>
          <a:prstGeom prst="rect">
            <a:avLst/>
          </a:prstGeom>
        </p:spPr>
      </p:pic>
      <p:pic>
        <p:nvPicPr>
          <p:cNvPr id="5" name="Picture 4"/>
          <p:cNvPicPr>
            <a:picLocks noChangeAspect="1"/>
          </p:cNvPicPr>
          <p:nvPr/>
        </p:nvPicPr>
        <p:blipFill>
          <a:blip r:embed="rId3">
            <a:lum bright="70000" contrast="-70000"/>
          </a:blip>
          <a:stretch>
            <a:fillRect/>
          </a:stretch>
        </p:blipFill>
        <p:spPr>
          <a:xfrm>
            <a:off x="354853" y="997098"/>
            <a:ext cx="5526506" cy="326395"/>
          </a:xfrm>
          <a:prstGeom prst="rect">
            <a:avLst/>
          </a:prstGeom>
        </p:spPr>
      </p:pic>
    </p:spTree>
    <p:extLst>
      <p:ext uri="{BB962C8B-B14F-4D97-AF65-F5344CB8AC3E}">
        <p14:creationId xmlns:p14="http://schemas.microsoft.com/office/powerpoint/2010/main" val="2733068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2833"/>
            <a:ext cx="6781800" cy="1030942"/>
          </a:xfrm>
        </p:spPr>
        <p:txBody>
          <a:bodyPr>
            <a:normAutofit fontScale="90000"/>
          </a:bodyPr>
          <a:lstStyle/>
          <a:p>
            <a:r>
              <a:rPr lang="en-US" dirty="0" smtClean="0"/>
              <a:t>Support Vector Machines</a:t>
            </a:r>
            <a:endParaRPr lang="en-US" dirty="0"/>
          </a:p>
        </p:txBody>
      </p:sp>
      <p:pic>
        <p:nvPicPr>
          <p:cNvPr id="5" name="Picture 4"/>
          <p:cNvPicPr>
            <a:picLocks noChangeAspect="1"/>
          </p:cNvPicPr>
          <p:nvPr/>
        </p:nvPicPr>
        <p:blipFill>
          <a:blip r:embed="rId2">
            <a:lum bright="70000" contrast="-70000"/>
          </a:blip>
          <a:stretch>
            <a:fillRect/>
          </a:stretch>
        </p:blipFill>
        <p:spPr>
          <a:xfrm>
            <a:off x="354853" y="997098"/>
            <a:ext cx="5526506" cy="326395"/>
          </a:xfrm>
          <a:prstGeom prst="rect">
            <a:avLst/>
          </a:prstGeom>
        </p:spPr>
      </p:pic>
      <p:pic>
        <p:nvPicPr>
          <p:cNvPr id="6" name="Picture 5"/>
          <p:cNvPicPr>
            <a:picLocks noChangeAspect="1"/>
          </p:cNvPicPr>
          <p:nvPr/>
        </p:nvPicPr>
        <p:blipFill>
          <a:blip r:embed="rId3"/>
          <a:stretch>
            <a:fillRect/>
          </a:stretch>
        </p:blipFill>
        <p:spPr>
          <a:xfrm>
            <a:off x="612593" y="1105868"/>
            <a:ext cx="8098118" cy="5444810"/>
          </a:xfrm>
          <a:prstGeom prst="rect">
            <a:avLst/>
          </a:prstGeom>
        </p:spPr>
      </p:pic>
    </p:spTree>
    <p:extLst>
      <p:ext uri="{BB962C8B-B14F-4D97-AF65-F5344CB8AC3E}">
        <p14:creationId xmlns:p14="http://schemas.microsoft.com/office/powerpoint/2010/main" val="7727397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2833"/>
            <a:ext cx="6781800" cy="1030942"/>
          </a:xfrm>
        </p:spPr>
        <p:txBody>
          <a:bodyPr>
            <a:normAutofit fontScale="90000"/>
          </a:bodyPr>
          <a:lstStyle/>
          <a:p>
            <a:r>
              <a:rPr lang="en-US" dirty="0" smtClean="0"/>
              <a:t>Support Vector Machines</a:t>
            </a:r>
            <a:endParaRPr lang="en-US" dirty="0"/>
          </a:p>
        </p:txBody>
      </p:sp>
      <p:pic>
        <p:nvPicPr>
          <p:cNvPr id="5" name="Picture 4"/>
          <p:cNvPicPr>
            <a:picLocks noChangeAspect="1"/>
          </p:cNvPicPr>
          <p:nvPr/>
        </p:nvPicPr>
        <p:blipFill>
          <a:blip r:embed="rId2">
            <a:lum bright="70000" contrast="-70000"/>
          </a:blip>
          <a:stretch>
            <a:fillRect/>
          </a:stretch>
        </p:blipFill>
        <p:spPr>
          <a:xfrm>
            <a:off x="354853" y="997098"/>
            <a:ext cx="5526506" cy="326395"/>
          </a:xfrm>
          <a:prstGeom prst="rect">
            <a:avLst/>
          </a:prstGeom>
        </p:spPr>
      </p:pic>
      <p:pic>
        <p:nvPicPr>
          <p:cNvPr id="3" name="Picture 2"/>
          <p:cNvPicPr>
            <a:picLocks noChangeAspect="1"/>
          </p:cNvPicPr>
          <p:nvPr/>
        </p:nvPicPr>
        <p:blipFill>
          <a:blip r:embed="rId3"/>
          <a:stretch>
            <a:fillRect/>
          </a:stretch>
        </p:blipFill>
        <p:spPr>
          <a:xfrm>
            <a:off x="134469" y="1218905"/>
            <a:ext cx="3764197" cy="3636005"/>
          </a:xfrm>
          <a:prstGeom prst="rect">
            <a:avLst/>
          </a:prstGeom>
        </p:spPr>
      </p:pic>
      <p:pic>
        <p:nvPicPr>
          <p:cNvPr id="4" name="Picture 3"/>
          <p:cNvPicPr>
            <a:picLocks noChangeAspect="1"/>
          </p:cNvPicPr>
          <p:nvPr/>
        </p:nvPicPr>
        <p:blipFill>
          <a:blip r:embed="rId4"/>
          <a:stretch>
            <a:fillRect/>
          </a:stretch>
        </p:blipFill>
        <p:spPr>
          <a:xfrm>
            <a:off x="4327307" y="1488142"/>
            <a:ext cx="4659063" cy="2545976"/>
          </a:xfrm>
          <a:prstGeom prst="rect">
            <a:avLst/>
          </a:prstGeom>
        </p:spPr>
      </p:pic>
      <p:sp>
        <p:nvSpPr>
          <p:cNvPr id="7" name="Content Placeholder 2"/>
          <p:cNvSpPr>
            <a:spLocks noGrp="1"/>
          </p:cNvSpPr>
          <p:nvPr>
            <p:ph idx="1"/>
          </p:nvPr>
        </p:nvSpPr>
        <p:spPr>
          <a:xfrm>
            <a:off x="4189438" y="4034117"/>
            <a:ext cx="4416685" cy="1852709"/>
          </a:xfrm>
        </p:spPr>
        <p:txBody>
          <a:bodyPr>
            <a:normAutofit/>
          </a:bodyPr>
          <a:lstStyle/>
          <a:p>
            <a:pPr algn="just"/>
            <a:r>
              <a:rPr lang="en-US" dirty="0" smtClean="0"/>
              <a:t>For nonlinear problems, slack variables or kernel functions are used</a:t>
            </a:r>
            <a:endParaRPr lang="en-US" dirty="0"/>
          </a:p>
        </p:txBody>
      </p:sp>
    </p:spTree>
    <p:extLst>
      <p:ext uri="{BB962C8B-B14F-4D97-AF65-F5344CB8AC3E}">
        <p14:creationId xmlns:p14="http://schemas.microsoft.com/office/powerpoint/2010/main" val="1836793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CLASSIFICATION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21" name="20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2" name="21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24"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5" name="Picture 25"/>
          <p:cNvPicPr>
            <a:picLocks noChangeAspect="1"/>
          </p:cNvPicPr>
          <p:nvPr/>
        </p:nvPicPr>
        <p:blipFill rotWithShape="1">
          <a:blip r:embed="rId4" cstate="print"/>
          <a:srcRect b="13092"/>
          <a:stretch/>
        </p:blipFill>
        <p:spPr>
          <a:xfrm>
            <a:off x="395536" y="6165304"/>
            <a:ext cx="720080" cy="637520"/>
          </a:xfrm>
          <a:prstGeom prst="rect">
            <a:avLst/>
          </a:prstGeom>
        </p:spPr>
      </p:pic>
      <p:pic>
        <p:nvPicPr>
          <p:cNvPr id="6" name="Picture 5"/>
          <p:cNvPicPr>
            <a:picLocks noChangeAspect="1"/>
          </p:cNvPicPr>
          <p:nvPr/>
        </p:nvPicPr>
        <p:blipFill>
          <a:blip r:embed="rId5"/>
          <a:stretch>
            <a:fillRect/>
          </a:stretch>
        </p:blipFill>
        <p:spPr>
          <a:xfrm>
            <a:off x="1619672" y="1124744"/>
            <a:ext cx="7524328" cy="2298700"/>
          </a:xfrm>
          <a:prstGeom prst="rect">
            <a:avLst/>
          </a:prstGeom>
        </p:spPr>
      </p:pic>
      <p:sp>
        <p:nvSpPr>
          <p:cNvPr id="28" name="2 İçerik Yer Tutucusu"/>
          <p:cNvSpPr>
            <a:spLocks noGrp="1"/>
          </p:cNvSpPr>
          <p:nvPr>
            <p:ph idx="1"/>
          </p:nvPr>
        </p:nvSpPr>
        <p:spPr>
          <a:xfrm>
            <a:off x="1619672" y="3501008"/>
            <a:ext cx="7524328" cy="1296144"/>
          </a:xfrm>
        </p:spPr>
        <p:txBody>
          <a:bodyPr>
            <a:normAutofit/>
          </a:bodyPr>
          <a:lstStyle/>
          <a:p>
            <a:pPr marL="0" indent="0" algn="ctr">
              <a:buNone/>
            </a:pPr>
            <a:r>
              <a:rPr lang="tr-TR" sz="2000" b="1" dirty="0" smtClean="0"/>
              <a:t>Can </a:t>
            </a:r>
            <a:r>
              <a:rPr lang="tr-TR" sz="2000" b="1" dirty="0" err="1" smtClean="0"/>
              <a:t>you</a:t>
            </a:r>
            <a:r>
              <a:rPr lang="tr-TR" sz="2000" b="1" dirty="0" smtClean="0"/>
              <a:t> </a:t>
            </a:r>
            <a:r>
              <a:rPr lang="tr-TR" sz="2000" b="1" dirty="0" err="1" smtClean="0"/>
              <a:t>distinguish</a:t>
            </a:r>
            <a:r>
              <a:rPr lang="tr-TR" sz="2000" b="1" dirty="0" smtClean="0"/>
              <a:t> </a:t>
            </a:r>
            <a:r>
              <a:rPr lang="tr-TR" sz="2000" b="1" dirty="0" err="1" smtClean="0"/>
              <a:t>these</a:t>
            </a:r>
            <a:r>
              <a:rPr lang="tr-TR" sz="2000" b="1" dirty="0" smtClean="0"/>
              <a:t> </a:t>
            </a:r>
            <a:r>
              <a:rPr lang="tr-TR" sz="2000" b="1" dirty="0" err="1" smtClean="0"/>
              <a:t>three</a:t>
            </a:r>
            <a:r>
              <a:rPr lang="tr-TR" sz="2000" b="1" dirty="0" smtClean="0"/>
              <a:t> iris </a:t>
            </a:r>
            <a:r>
              <a:rPr lang="tr-TR" sz="2000" b="1" dirty="0" err="1" smtClean="0"/>
              <a:t>subtypes</a:t>
            </a:r>
            <a:r>
              <a:rPr lang="tr-TR" sz="2000" b="1" dirty="0" smtClean="0"/>
              <a:t>?</a:t>
            </a:r>
            <a:endParaRPr lang="tr-TR" sz="2000" dirty="0" smtClean="0"/>
          </a:p>
        </p:txBody>
      </p:sp>
    </p:spTree>
    <p:extLst>
      <p:ext uri="{BB962C8B-B14F-4D97-AF65-F5344CB8AC3E}">
        <p14:creationId xmlns:p14="http://schemas.microsoft.com/office/powerpoint/2010/main" val="2795526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CLASSIFICATION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21" name="20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2" name="21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24"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5" name="Picture 25"/>
          <p:cNvPicPr>
            <a:picLocks noChangeAspect="1"/>
          </p:cNvPicPr>
          <p:nvPr/>
        </p:nvPicPr>
        <p:blipFill rotWithShape="1">
          <a:blip r:embed="rId4" cstate="print"/>
          <a:srcRect b="13092"/>
          <a:stretch/>
        </p:blipFill>
        <p:spPr>
          <a:xfrm>
            <a:off x="395536" y="6165304"/>
            <a:ext cx="720080" cy="637520"/>
          </a:xfrm>
          <a:prstGeom prst="rect">
            <a:avLst/>
          </a:prstGeom>
        </p:spPr>
      </p:pic>
      <p:pic>
        <p:nvPicPr>
          <p:cNvPr id="6" name="Picture 5"/>
          <p:cNvPicPr>
            <a:picLocks noChangeAspect="1"/>
          </p:cNvPicPr>
          <p:nvPr/>
        </p:nvPicPr>
        <p:blipFill>
          <a:blip r:embed="rId5"/>
          <a:stretch>
            <a:fillRect/>
          </a:stretch>
        </p:blipFill>
        <p:spPr>
          <a:xfrm>
            <a:off x="1619672" y="1124744"/>
            <a:ext cx="7524328" cy="2298700"/>
          </a:xfrm>
          <a:prstGeom prst="rect">
            <a:avLst/>
          </a:prstGeom>
        </p:spPr>
      </p:pic>
      <p:sp>
        <p:nvSpPr>
          <p:cNvPr id="28" name="2 İçerik Yer Tutucusu"/>
          <p:cNvSpPr>
            <a:spLocks noGrp="1"/>
          </p:cNvSpPr>
          <p:nvPr>
            <p:ph idx="1"/>
          </p:nvPr>
        </p:nvSpPr>
        <p:spPr>
          <a:xfrm>
            <a:off x="1619672" y="3501008"/>
            <a:ext cx="7524328" cy="1296144"/>
          </a:xfrm>
        </p:spPr>
        <p:txBody>
          <a:bodyPr>
            <a:normAutofit/>
          </a:bodyPr>
          <a:lstStyle/>
          <a:p>
            <a:pPr marL="0" indent="0" algn="ctr">
              <a:buNone/>
            </a:pPr>
            <a:r>
              <a:rPr lang="tr-TR" sz="2000" b="1" dirty="0" smtClean="0"/>
              <a:t>Can </a:t>
            </a:r>
            <a:r>
              <a:rPr lang="tr-TR" sz="2000" b="1" dirty="0" err="1" smtClean="0"/>
              <a:t>you</a:t>
            </a:r>
            <a:r>
              <a:rPr lang="tr-TR" sz="2000" b="1" dirty="0" smtClean="0"/>
              <a:t> </a:t>
            </a:r>
            <a:r>
              <a:rPr lang="tr-TR" sz="2000" b="1" dirty="0" err="1" smtClean="0"/>
              <a:t>distinguish</a:t>
            </a:r>
            <a:r>
              <a:rPr lang="tr-TR" sz="2000" b="1" dirty="0" smtClean="0"/>
              <a:t> </a:t>
            </a:r>
            <a:r>
              <a:rPr lang="tr-TR" sz="2000" b="1" dirty="0" err="1" smtClean="0"/>
              <a:t>these</a:t>
            </a:r>
            <a:r>
              <a:rPr lang="tr-TR" sz="2000" b="1" dirty="0" smtClean="0"/>
              <a:t> </a:t>
            </a:r>
            <a:r>
              <a:rPr lang="tr-TR" sz="2000" b="1" dirty="0" err="1" smtClean="0"/>
              <a:t>three</a:t>
            </a:r>
            <a:r>
              <a:rPr lang="tr-TR" sz="2000" b="1" dirty="0" smtClean="0"/>
              <a:t> iris </a:t>
            </a:r>
            <a:r>
              <a:rPr lang="tr-TR" sz="2000" b="1" dirty="0" err="1" smtClean="0"/>
              <a:t>subtypes</a:t>
            </a:r>
            <a:r>
              <a:rPr lang="tr-TR" sz="2000" b="1" dirty="0" smtClean="0"/>
              <a:t>?</a:t>
            </a:r>
            <a:endParaRPr lang="tr-TR" sz="2000" dirty="0" smtClean="0"/>
          </a:p>
        </p:txBody>
      </p:sp>
      <p:pic>
        <p:nvPicPr>
          <p:cNvPr id="3" name="Picture 2"/>
          <p:cNvPicPr>
            <a:picLocks noChangeAspect="1"/>
          </p:cNvPicPr>
          <p:nvPr/>
        </p:nvPicPr>
        <p:blipFill>
          <a:blip r:embed="rId6"/>
          <a:stretch>
            <a:fillRect/>
          </a:stretch>
        </p:blipFill>
        <p:spPr>
          <a:xfrm>
            <a:off x="3946616" y="4005064"/>
            <a:ext cx="2641608" cy="2852936"/>
          </a:xfrm>
          <a:prstGeom prst="rect">
            <a:avLst/>
          </a:prstGeom>
        </p:spPr>
      </p:pic>
    </p:spTree>
    <p:extLst>
      <p:ext uri="{BB962C8B-B14F-4D97-AF65-F5344CB8AC3E}">
        <p14:creationId xmlns:p14="http://schemas.microsoft.com/office/powerpoint/2010/main" val="794505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CLASSIFICATION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9154" name="Picture 2"/>
          <p:cNvPicPr>
            <a:picLocks noChangeAspect="1" noChangeArrowheads="1"/>
          </p:cNvPicPr>
          <p:nvPr/>
        </p:nvPicPr>
        <p:blipFill>
          <a:blip r:embed="rId3" cstate="print"/>
          <a:srcRect/>
          <a:stretch>
            <a:fillRect/>
          </a:stretch>
        </p:blipFill>
        <p:spPr bwMode="auto">
          <a:xfrm>
            <a:off x="2285984" y="1571612"/>
            <a:ext cx="5429288" cy="1846176"/>
          </a:xfrm>
          <a:prstGeom prst="rect">
            <a:avLst/>
          </a:prstGeom>
          <a:noFill/>
          <a:ln w="9525">
            <a:noFill/>
            <a:miter lim="800000"/>
            <a:headEnd/>
            <a:tailEnd/>
          </a:ln>
          <a:effectLst/>
        </p:spPr>
      </p:pic>
      <p:sp>
        <p:nvSpPr>
          <p:cNvPr id="13" name="2 İçerik Yer Tutucusu"/>
          <p:cNvSpPr>
            <a:spLocks noGrp="1"/>
          </p:cNvSpPr>
          <p:nvPr>
            <p:ph idx="1"/>
          </p:nvPr>
        </p:nvSpPr>
        <p:spPr>
          <a:xfrm>
            <a:off x="1619672" y="1124744"/>
            <a:ext cx="7524328" cy="5400600"/>
          </a:xfrm>
        </p:spPr>
        <p:txBody>
          <a:bodyPr>
            <a:normAutofit fontScale="92500" lnSpcReduction="10000"/>
          </a:bodyPr>
          <a:lstStyle/>
          <a:p>
            <a:pPr algn="just"/>
            <a:r>
              <a:rPr lang="tr-TR" sz="2000" dirty="0" err="1" smtClean="0"/>
              <a:t>Iris</a:t>
            </a:r>
            <a:r>
              <a:rPr lang="tr-TR" sz="2000" dirty="0" smtClean="0"/>
              <a:t> data</a:t>
            </a:r>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r>
              <a:rPr lang="tr-TR" sz="2000" dirty="0" err="1" smtClean="0"/>
              <a:t>Features</a:t>
            </a:r>
            <a:r>
              <a:rPr lang="tr-TR" sz="2000" dirty="0" smtClean="0"/>
              <a:t>: </a:t>
            </a:r>
            <a:r>
              <a:rPr lang="tr-TR" sz="2000" dirty="0" err="1" smtClean="0"/>
              <a:t>Sepal</a:t>
            </a:r>
            <a:r>
              <a:rPr lang="tr-TR" sz="2000" dirty="0" smtClean="0"/>
              <a:t>.</a:t>
            </a:r>
            <a:r>
              <a:rPr lang="tr-TR" sz="2000" dirty="0" err="1" smtClean="0"/>
              <a:t>Length</a:t>
            </a:r>
            <a:r>
              <a:rPr lang="tr-TR" sz="2000" dirty="0" smtClean="0"/>
              <a:t>, </a:t>
            </a:r>
            <a:r>
              <a:rPr lang="tr-TR" sz="2000" dirty="0" err="1" smtClean="0"/>
              <a:t>Sepal</a:t>
            </a:r>
            <a:r>
              <a:rPr lang="tr-TR" sz="2000" dirty="0" smtClean="0"/>
              <a:t>.</a:t>
            </a:r>
            <a:r>
              <a:rPr lang="tr-TR" sz="2000" dirty="0" err="1" smtClean="0"/>
              <a:t>Width</a:t>
            </a:r>
            <a:r>
              <a:rPr lang="tr-TR" sz="2000" dirty="0" smtClean="0"/>
              <a:t>, </a:t>
            </a:r>
            <a:r>
              <a:rPr lang="tr-TR" sz="2000" dirty="0" err="1" smtClean="0"/>
              <a:t>Petal</a:t>
            </a:r>
            <a:r>
              <a:rPr lang="tr-TR" sz="2000" dirty="0" smtClean="0"/>
              <a:t>.</a:t>
            </a:r>
            <a:r>
              <a:rPr lang="tr-TR" sz="2000" dirty="0" err="1" smtClean="0"/>
              <a:t>Length</a:t>
            </a:r>
            <a:r>
              <a:rPr lang="tr-TR" sz="2000" dirty="0" smtClean="0"/>
              <a:t>, </a:t>
            </a:r>
            <a:r>
              <a:rPr lang="tr-TR" sz="2000" dirty="0" err="1" smtClean="0"/>
              <a:t>Petal</a:t>
            </a:r>
            <a:r>
              <a:rPr lang="tr-TR" sz="2000" dirty="0" smtClean="0"/>
              <a:t>.</a:t>
            </a:r>
            <a:r>
              <a:rPr lang="tr-TR" sz="2000" dirty="0" err="1" smtClean="0"/>
              <a:t>Width</a:t>
            </a:r>
            <a:r>
              <a:rPr lang="tr-TR" sz="2000" dirty="0" smtClean="0"/>
              <a:t>, </a:t>
            </a:r>
            <a:r>
              <a:rPr lang="tr-TR" sz="2000" dirty="0" err="1" smtClean="0"/>
              <a:t>Species</a:t>
            </a:r>
            <a:endParaRPr lang="tr-TR" sz="2000" dirty="0" smtClean="0"/>
          </a:p>
          <a:p>
            <a:pPr algn="just"/>
            <a:endParaRPr lang="tr-TR" sz="2000" dirty="0" smtClean="0"/>
          </a:p>
          <a:p>
            <a:pPr algn="just"/>
            <a:r>
              <a:rPr lang="tr-TR" sz="2000" dirty="0" smtClean="0"/>
              <a:t>150 </a:t>
            </a:r>
            <a:r>
              <a:rPr lang="tr-TR" sz="2000" dirty="0" err="1" smtClean="0"/>
              <a:t>samples</a:t>
            </a:r>
            <a:r>
              <a:rPr lang="tr-TR" sz="2000" dirty="0" smtClean="0"/>
              <a:t> </a:t>
            </a:r>
          </a:p>
          <a:p>
            <a:pPr algn="just"/>
            <a:endParaRPr lang="tr-TR" sz="2000" dirty="0" smtClean="0"/>
          </a:p>
          <a:p>
            <a:pPr algn="just"/>
            <a:r>
              <a:rPr lang="tr-TR" sz="2000" dirty="0" smtClean="0"/>
              <a:t>4 </a:t>
            </a:r>
            <a:r>
              <a:rPr lang="tr-TR" sz="2000" dirty="0" err="1" smtClean="0"/>
              <a:t>input</a:t>
            </a:r>
            <a:r>
              <a:rPr lang="tr-TR" sz="2000" dirty="0" smtClean="0"/>
              <a:t> </a:t>
            </a:r>
            <a:r>
              <a:rPr lang="tr-TR" sz="2000" dirty="0" err="1" smtClean="0"/>
              <a:t>features</a:t>
            </a:r>
            <a:endParaRPr lang="tr-TR" sz="2000" dirty="0" smtClean="0"/>
          </a:p>
          <a:p>
            <a:pPr algn="just">
              <a:buNone/>
            </a:pPr>
            <a:r>
              <a:rPr lang="tr-TR" sz="1600" i="1" dirty="0" err="1" smtClean="0"/>
              <a:t>Sepal</a:t>
            </a:r>
            <a:r>
              <a:rPr lang="tr-TR" sz="1600" i="1" dirty="0" smtClean="0"/>
              <a:t>.</a:t>
            </a:r>
            <a:r>
              <a:rPr lang="tr-TR" sz="1600" i="1" dirty="0" err="1" smtClean="0"/>
              <a:t>Length</a:t>
            </a:r>
            <a:r>
              <a:rPr lang="tr-TR" sz="1600" i="1" dirty="0" smtClean="0"/>
              <a:t>, </a:t>
            </a:r>
            <a:r>
              <a:rPr lang="tr-TR" sz="1600" i="1" dirty="0" err="1" smtClean="0"/>
              <a:t>Sepal</a:t>
            </a:r>
            <a:r>
              <a:rPr lang="tr-TR" sz="1600" i="1" dirty="0" smtClean="0"/>
              <a:t>.</a:t>
            </a:r>
            <a:r>
              <a:rPr lang="tr-TR" sz="1600" i="1" dirty="0" err="1" smtClean="0"/>
              <a:t>Width</a:t>
            </a:r>
            <a:r>
              <a:rPr lang="tr-TR" sz="1600" i="1" dirty="0" smtClean="0"/>
              <a:t>, </a:t>
            </a:r>
            <a:r>
              <a:rPr lang="tr-TR" sz="1600" i="1" dirty="0" err="1" smtClean="0"/>
              <a:t>Petal</a:t>
            </a:r>
            <a:r>
              <a:rPr lang="tr-TR" sz="1600" i="1" dirty="0" smtClean="0"/>
              <a:t>.</a:t>
            </a:r>
            <a:r>
              <a:rPr lang="tr-TR" sz="1600" i="1" dirty="0" err="1" smtClean="0"/>
              <a:t>Length</a:t>
            </a:r>
            <a:r>
              <a:rPr lang="tr-TR" sz="1600" i="1" dirty="0" smtClean="0"/>
              <a:t>, </a:t>
            </a:r>
            <a:r>
              <a:rPr lang="tr-TR" sz="1600" i="1" dirty="0" err="1" smtClean="0"/>
              <a:t>Petal</a:t>
            </a:r>
            <a:r>
              <a:rPr lang="tr-TR" sz="1600" i="1" dirty="0" smtClean="0"/>
              <a:t>.</a:t>
            </a:r>
            <a:r>
              <a:rPr lang="tr-TR" sz="1600" i="1" dirty="0" err="1" smtClean="0"/>
              <a:t>Width</a:t>
            </a:r>
            <a:endParaRPr lang="tr-TR" sz="1600" i="1" dirty="0" smtClean="0"/>
          </a:p>
          <a:p>
            <a:pPr algn="just">
              <a:buNone/>
            </a:pPr>
            <a:endParaRPr lang="tr-TR" sz="1600" i="1" dirty="0" smtClean="0"/>
          </a:p>
          <a:p>
            <a:pPr algn="just"/>
            <a:r>
              <a:rPr lang="tr-TR" sz="2000" dirty="0" smtClean="0"/>
              <a:t>1 </a:t>
            </a:r>
            <a:r>
              <a:rPr lang="tr-TR" sz="2000" dirty="0" err="1" smtClean="0"/>
              <a:t>output</a:t>
            </a:r>
            <a:r>
              <a:rPr lang="tr-TR" sz="2000" dirty="0" smtClean="0"/>
              <a:t> </a:t>
            </a:r>
            <a:r>
              <a:rPr lang="tr-TR" sz="2000" dirty="0" err="1" smtClean="0"/>
              <a:t>feature</a:t>
            </a:r>
            <a:endParaRPr lang="tr-TR" sz="2000" dirty="0" smtClean="0"/>
          </a:p>
          <a:p>
            <a:pPr algn="just">
              <a:buNone/>
            </a:pPr>
            <a:r>
              <a:rPr lang="tr-TR" sz="1700" i="1" dirty="0" err="1" smtClean="0"/>
              <a:t>Species</a:t>
            </a:r>
            <a:endParaRPr lang="tr-TR" sz="1900" i="1" dirty="0" smtClean="0"/>
          </a:p>
        </p:txBody>
      </p:sp>
      <p:pic>
        <p:nvPicPr>
          <p:cNvPr id="689156" name="Picture 4" descr="iris data ile ilgili görsel sonucu"/>
          <p:cNvPicPr>
            <a:picLocks noChangeAspect="1" noChangeArrowheads="1"/>
          </p:cNvPicPr>
          <p:nvPr/>
        </p:nvPicPr>
        <p:blipFill>
          <a:blip r:embed="rId4" cstate="print"/>
          <a:srcRect/>
          <a:stretch>
            <a:fillRect/>
          </a:stretch>
        </p:blipFill>
        <p:spPr bwMode="auto">
          <a:xfrm>
            <a:off x="6114042" y="4786322"/>
            <a:ext cx="3029990" cy="1704963"/>
          </a:xfrm>
          <a:prstGeom prst="rect">
            <a:avLst/>
          </a:prstGeom>
          <a:noFill/>
        </p:spPr>
      </p:pic>
      <p:sp>
        <p:nvSpPr>
          <p:cNvPr id="15" name="14 Yuvarlatılmış Dikdörtgen"/>
          <p:cNvSpPr/>
          <p:nvPr/>
        </p:nvSpPr>
        <p:spPr>
          <a:xfrm>
            <a:off x="1643042" y="6072206"/>
            <a:ext cx="714380"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5" name="34 Düz Ok Bağlayıcısı"/>
          <p:cNvCxnSpPr>
            <a:stCxn id="15" idx="3"/>
            <a:endCxn id="36" idx="1"/>
          </p:cNvCxnSpPr>
          <p:nvPr/>
        </p:nvCxnSpPr>
        <p:spPr>
          <a:xfrm>
            <a:off x="2357422" y="6250801"/>
            <a:ext cx="642942" cy="29182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35 Metin kutusu"/>
          <p:cNvSpPr txBox="1"/>
          <p:nvPr/>
        </p:nvSpPr>
        <p:spPr>
          <a:xfrm>
            <a:off x="3000364" y="6357958"/>
            <a:ext cx="1357322" cy="369332"/>
          </a:xfrm>
          <a:prstGeom prst="rect">
            <a:avLst/>
          </a:prstGeom>
          <a:noFill/>
        </p:spPr>
        <p:txBody>
          <a:bodyPr wrap="square" rtlCol="0">
            <a:spAutoFit/>
          </a:bodyPr>
          <a:lstStyle/>
          <a:p>
            <a:r>
              <a:rPr lang="tr-TR" dirty="0" err="1" smtClean="0"/>
              <a:t>categorical</a:t>
            </a:r>
            <a:endParaRPr lang="tr-TR" dirty="0"/>
          </a:p>
        </p:txBody>
      </p:sp>
      <p:sp>
        <p:nvSpPr>
          <p:cNvPr id="38" name="37 Yuvarlatılmış Dikdörtgen"/>
          <p:cNvSpPr/>
          <p:nvPr/>
        </p:nvSpPr>
        <p:spPr>
          <a:xfrm>
            <a:off x="6929454" y="1571612"/>
            <a:ext cx="714380" cy="18573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38 Metin kutusu"/>
          <p:cNvSpPr txBox="1"/>
          <p:nvPr/>
        </p:nvSpPr>
        <p:spPr>
          <a:xfrm>
            <a:off x="4929190" y="6488668"/>
            <a:ext cx="1500198" cy="369332"/>
          </a:xfrm>
          <a:prstGeom prst="rect">
            <a:avLst/>
          </a:prstGeom>
          <a:noFill/>
        </p:spPr>
        <p:txBody>
          <a:bodyPr wrap="square" rtlCol="0">
            <a:spAutoFit/>
          </a:bodyPr>
          <a:lstStyle/>
          <a:p>
            <a:r>
              <a:rPr lang="tr-TR" dirty="0" err="1" smtClean="0"/>
              <a:t>classification</a:t>
            </a:r>
            <a:endParaRPr lang="tr-TR" dirty="0"/>
          </a:p>
        </p:txBody>
      </p:sp>
      <p:cxnSp>
        <p:nvCxnSpPr>
          <p:cNvPr id="40" name="39 Düz Ok Bağlayıcısı"/>
          <p:cNvCxnSpPr>
            <a:endCxn id="39" idx="1"/>
          </p:cNvCxnSpPr>
          <p:nvPr/>
        </p:nvCxnSpPr>
        <p:spPr>
          <a:xfrm>
            <a:off x="4143372" y="6566177"/>
            <a:ext cx="785818" cy="1071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41 Yuvarlatılmış Dikdörtgen"/>
          <p:cNvSpPr/>
          <p:nvPr/>
        </p:nvSpPr>
        <p:spPr>
          <a:xfrm>
            <a:off x="3071802" y="6357958"/>
            <a:ext cx="1071570"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42 Yuvarlatılmış Dikdörtgen"/>
          <p:cNvSpPr/>
          <p:nvPr/>
        </p:nvSpPr>
        <p:spPr>
          <a:xfrm>
            <a:off x="5000628" y="6500810"/>
            <a:ext cx="1264248"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20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2" name="21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24"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5"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2 İçerik Yer Tutucusu"/>
          <p:cNvSpPr>
            <a:spLocks noGrp="1"/>
          </p:cNvSpPr>
          <p:nvPr>
            <p:ph idx="1"/>
          </p:nvPr>
        </p:nvSpPr>
        <p:spPr>
          <a:xfrm>
            <a:off x="1619672" y="1124744"/>
            <a:ext cx="7524328" cy="5400600"/>
          </a:xfrm>
        </p:spPr>
        <p:txBody>
          <a:bodyPr>
            <a:normAutofit fontScale="92500" lnSpcReduction="10000"/>
          </a:bodyPr>
          <a:lstStyle/>
          <a:p>
            <a:pPr algn="just"/>
            <a:r>
              <a:rPr lang="tr-TR" sz="2000" dirty="0" err="1" smtClean="0"/>
              <a:t>Diamonds</a:t>
            </a:r>
            <a:r>
              <a:rPr lang="tr-TR" sz="2000" dirty="0" smtClean="0"/>
              <a:t> data (in </a:t>
            </a:r>
            <a:r>
              <a:rPr lang="tr-TR" sz="2000" b="1" dirty="0" smtClean="0"/>
              <a:t>ggplot2</a:t>
            </a:r>
            <a:r>
              <a:rPr lang="tr-TR" sz="2000" dirty="0" smtClean="0"/>
              <a:t> </a:t>
            </a:r>
            <a:r>
              <a:rPr lang="tr-TR" sz="2000" dirty="0" err="1" smtClean="0"/>
              <a:t>package</a:t>
            </a:r>
            <a:r>
              <a:rPr lang="tr-TR" sz="2000" dirty="0" smtClean="0"/>
              <a:t>)</a:t>
            </a:r>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r>
              <a:rPr lang="tr-TR" sz="2000" dirty="0" err="1" smtClean="0"/>
              <a:t>Features</a:t>
            </a:r>
            <a:r>
              <a:rPr lang="tr-TR" sz="2000" dirty="0" smtClean="0"/>
              <a:t>: </a:t>
            </a:r>
            <a:r>
              <a:rPr lang="tr-TR" sz="2000" dirty="0" err="1" smtClean="0"/>
              <a:t>carat</a:t>
            </a:r>
            <a:r>
              <a:rPr lang="tr-TR" sz="2000" dirty="0" smtClean="0"/>
              <a:t>, </a:t>
            </a:r>
            <a:r>
              <a:rPr lang="tr-TR" sz="2000" dirty="0" err="1" smtClean="0"/>
              <a:t>cut</a:t>
            </a:r>
            <a:r>
              <a:rPr lang="tr-TR" sz="2000" dirty="0" smtClean="0"/>
              <a:t>, </a:t>
            </a:r>
            <a:r>
              <a:rPr lang="tr-TR" sz="2000" dirty="0" err="1" smtClean="0"/>
              <a:t>color</a:t>
            </a:r>
            <a:r>
              <a:rPr lang="tr-TR" sz="2000" dirty="0" smtClean="0"/>
              <a:t>, </a:t>
            </a:r>
            <a:r>
              <a:rPr lang="tr-TR" sz="2000" dirty="0" err="1" smtClean="0"/>
              <a:t>clarity</a:t>
            </a:r>
            <a:r>
              <a:rPr lang="tr-TR" sz="2000" dirty="0" smtClean="0"/>
              <a:t>, </a:t>
            </a:r>
            <a:r>
              <a:rPr lang="tr-TR" sz="2000" dirty="0" err="1" smtClean="0"/>
              <a:t>depth</a:t>
            </a:r>
            <a:r>
              <a:rPr lang="tr-TR" sz="2000" dirty="0" smtClean="0"/>
              <a:t>, </a:t>
            </a:r>
            <a:r>
              <a:rPr lang="tr-TR" sz="2000" dirty="0" err="1" smtClean="0"/>
              <a:t>table</a:t>
            </a:r>
            <a:r>
              <a:rPr lang="tr-TR" sz="2000" dirty="0" smtClean="0"/>
              <a:t>, </a:t>
            </a:r>
            <a:r>
              <a:rPr lang="tr-TR" sz="2000" dirty="0" err="1" smtClean="0"/>
              <a:t>price</a:t>
            </a:r>
            <a:r>
              <a:rPr lang="tr-TR" sz="2000" dirty="0" smtClean="0"/>
              <a:t>, x, y, z</a:t>
            </a:r>
          </a:p>
          <a:p>
            <a:pPr algn="just"/>
            <a:endParaRPr lang="tr-TR" sz="2000" dirty="0" smtClean="0"/>
          </a:p>
          <a:p>
            <a:pPr algn="just"/>
            <a:r>
              <a:rPr lang="tr-TR" sz="2000" dirty="0" smtClean="0"/>
              <a:t>53940 </a:t>
            </a:r>
            <a:r>
              <a:rPr lang="tr-TR" sz="2000" dirty="0" err="1" smtClean="0"/>
              <a:t>samples</a:t>
            </a:r>
            <a:r>
              <a:rPr lang="tr-TR" sz="2000" dirty="0" smtClean="0"/>
              <a:t> </a:t>
            </a:r>
          </a:p>
          <a:p>
            <a:pPr algn="just"/>
            <a:endParaRPr lang="tr-TR" sz="2000" dirty="0" smtClean="0"/>
          </a:p>
          <a:p>
            <a:pPr algn="just"/>
            <a:r>
              <a:rPr lang="tr-TR" sz="2000" dirty="0" smtClean="0"/>
              <a:t>4 </a:t>
            </a:r>
            <a:r>
              <a:rPr lang="tr-TR" sz="2000" dirty="0" err="1" smtClean="0"/>
              <a:t>input</a:t>
            </a:r>
            <a:r>
              <a:rPr lang="tr-TR" sz="2000" dirty="0" smtClean="0"/>
              <a:t> </a:t>
            </a:r>
            <a:r>
              <a:rPr lang="tr-TR" sz="2000" dirty="0" err="1" smtClean="0"/>
              <a:t>features</a:t>
            </a:r>
            <a:endParaRPr lang="tr-TR" sz="2000" dirty="0" smtClean="0"/>
          </a:p>
          <a:p>
            <a:pPr algn="just">
              <a:buNone/>
            </a:pPr>
            <a:r>
              <a:rPr lang="tr-TR" sz="1600" i="1" dirty="0" err="1" smtClean="0"/>
              <a:t>carat</a:t>
            </a:r>
            <a:r>
              <a:rPr lang="tr-TR" sz="1600" i="1" dirty="0" smtClean="0"/>
              <a:t>, </a:t>
            </a:r>
            <a:r>
              <a:rPr lang="tr-TR" sz="1600" i="1" dirty="0" err="1" smtClean="0"/>
              <a:t>cut</a:t>
            </a:r>
            <a:r>
              <a:rPr lang="tr-TR" sz="1600" i="1" dirty="0" smtClean="0"/>
              <a:t>, </a:t>
            </a:r>
            <a:r>
              <a:rPr lang="tr-TR" sz="1600" i="1" dirty="0" err="1" smtClean="0"/>
              <a:t>color</a:t>
            </a:r>
            <a:r>
              <a:rPr lang="tr-TR" sz="1600" i="1" dirty="0" smtClean="0"/>
              <a:t>, </a:t>
            </a:r>
            <a:r>
              <a:rPr lang="tr-TR" sz="1600" i="1" dirty="0" err="1" smtClean="0"/>
              <a:t>clarity</a:t>
            </a:r>
            <a:endParaRPr lang="tr-TR" sz="1600" i="1" dirty="0" smtClean="0"/>
          </a:p>
          <a:p>
            <a:pPr algn="just">
              <a:buNone/>
            </a:pPr>
            <a:endParaRPr lang="tr-TR" sz="1600" i="1" dirty="0" smtClean="0"/>
          </a:p>
          <a:p>
            <a:pPr algn="just"/>
            <a:r>
              <a:rPr lang="tr-TR" sz="2000" dirty="0" smtClean="0"/>
              <a:t>1 </a:t>
            </a:r>
            <a:r>
              <a:rPr lang="tr-TR" sz="2000" dirty="0" err="1" smtClean="0"/>
              <a:t>output</a:t>
            </a:r>
            <a:r>
              <a:rPr lang="tr-TR" sz="2000" dirty="0" smtClean="0"/>
              <a:t> </a:t>
            </a:r>
            <a:r>
              <a:rPr lang="tr-TR" sz="2000" dirty="0" err="1" smtClean="0"/>
              <a:t>feature</a:t>
            </a:r>
            <a:endParaRPr lang="tr-TR" sz="2000" dirty="0" smtClean="0"/>
          </a:p>
          <a:p>
            <a:pPr algn="just">
              <a:buNone/>
            </a:pPr>
            <a:r>
              <a:rPr lang="tr-TR" sz="1700" i="1" dirty="0" err="1" smtClean="0"/>
              <a:t>price</a:t>
            </a:r>
            <a:endParaRPr lang="tr-TR" sz="1900" i="1" dirty="0" smtClean="0"/>
          </a:p>
        </p:txBody>
      </p:sp>
      <p:pic>
        <p:nvPicPr>
          <p:cNvPr id="693250" name="Picture 2"/>
          <p:cNvPicPr>
            <a:picLocks noChangeAspect="1" noChangeArrowheads="1"/>
          </p:cNvPicPr>
          <p:nvPr/>
        </p:nvPicPr>
        <p:blipFill>
          <a:blip r:embed="rId3" cstate="print"/>
          <a:srcRect r="22989"/>
          <a:stretch>
            <a:fillRect/>
          </a:stretch>
        </p:blipFill>
        <p:spPr bwMode="auto">
          <a:xfrm>
            <a:off x="2928926" y="1571612"/>
            <a:ext cx="4786346" cy="1981798"/>
          </a:xfrm>
          <a:prstGeom prst="rect">
            <a:avLst/>
          </a:prstGeom>
          <a:noFill/>
          <a:ln w="9525">
            <a:noFill/>
            <a:miter lim="800000"/>
            <a:headEnd/>
            <a:tailEnd/>
          </a:ln>
          <a:effectLst/>
        </p:spPr>
      </p:pic>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REGRESSION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5" name="14 Yuvarlatılmış Dikdörtgen"/>
          <p:cNvSpPr/>
          <p:nvPr/>
        </p:nvSpPr>
        <p:spPr>
          <a:xfrm>
            <a:off x="1643042" y="6072206"/>
            <a:ext cx="714380"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5" name="34 Düz Ok Bağlayıcısı"/>
          <p:cNvCxnSpPr>
            <a:stCxn id="15" idx="3"/>
            <a:endCxn id="36" idx="1"/>
          </p:cNvCxnSpPr>
          <p:nvPr/>
        </p:nvCxnSpPr>
        <p:spPr>
          <a:xfrm>
            <a:off x="2357422" y="6250801"/>
            <a:ext cx="642942" cy="29182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6" name="35 Metin kutusu"/>
          <p:cNvSpPr txBox="1"/>
          <p:nvPr/>
        </p:nvSpPr>
        <p:spPr>
          <a:xfrm>
            <a:off x="3000364" y="6357958"/>
            <a:ext cx="1357322" cy="369332"/>
          </a:xfrm>
          <a:prstGeom prst="rect">
            <a:avLst/>
          </a:prstGeom>
          <a:noFill/>
        </p:spPr>
        <p:txBody>
          <a:bodyPr wrap="square" rtlCol="0">
            <a:spAutoFit/>
          </a:bodyPr>
          <a:lstStyle/>
          <a:p>
            <a:r>
              <a:rPr lang="tr-TR" dirty="0" smtClean="0"/>
              <a:t>  </a:t>
            </a:r>
            <a:r>
              <a:rPr lang="tr-TR" dirty="0" err="1" smtClean="0"/>
              <a:t>numeric</a:t>
            </a:r>
            <a:endParaRPr lang="tr-TR" dirty="0"/>
          </a:p>
        </p:txBody>
      </p:sp>
      <p:sp>
        <p:nvSpPr>
          <p:cNvPr id="38" name="37 Yuvarlatılmış Dikdörtgen"/>
          <p:cNvSpPr/>
          <p:nvPr/>
        </p:nvSpPr>
        <p:spPr>
          <a:xfrm>
            <a:off x="7143768" y="1571612"/>
            <a:ext cx="571504" cy="20002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38 Metin kutusu"/>
          <p:cNvSpPr txBox="1"/>
          <p:nvPr/>
        </p:nvSpPr>
        <p:spPr>
          <a:xfrm>
            <a:off x="4929190" y="6488668"/>
            <a:ext cx="1500198" cy="369332"/>
          </a:xfrm>
          <a:prstGeom prst="rect">
            <a:avLst/>
          </a:prstGeom>
          <a:noFill/>
        </p:spPr>
        <p:txBody>
          <a:bodyPr wrap="square" rtlCol="0">
            <a:spAutoFit/>
          </a:bodyPr>
          <a:lstStyle/>
          <a:p>
            <a:r>
              <a:rPr lang="tr-TR" dirty="0" smtClean="0"/>
              <a:t>   </a:t>
            </a:r>
            <a:r>
              <a:rPr lang="tr-TR" dirty="0" err="1" smtClean="0"/>
              <a:t>regression</a:t>
            </a:r>
            <a:endParaRPr lang="tr-TR" dirty="0"/>
          </a:p>
        </p:txBody>
      </p:sp>
      <p:cxnSp>
        <p:nvCxnSpPr>
          <p:cNvPr id="40" name="39 Düz Ok Bağlayıcısı"/>
          <p:cNvCxnSpPr>
            <a:endCxn id="39" idx="1"/>
          </p:cNvCxnSpPr>
          <p:nvPr/>
        </p:nvCxnSpPr>
        <p:spPr>
          <a:xfrm>
            <a:off x="4143372" y="6566177"/>
            <a:ext cx="785818" cy="1071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2" name="41 Yuvarlatılmış Dikdörtgen"/>
          <p:cNvSpPr/>
          <p:nvPr/>
        </p:nvSpPr>
        <p:spPr>
          <a:xfrm>
            <a:off x="3071802" y="6357958"/>
            <a:ext cx="1071570"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42 Yuvarlatılmış Dikdörtgen"/>
          <p:cNvSpPr/>
          <p:nvPr/>
        </p:nvSpPr>
        <p:spPr>
          <a:xfrm>
            <a:off x="5000628" y="6500810"/>
            <a:ext cx="1264248"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93252" name="Picture 4" descr="diamonds ile ilgili görsel sonucu"/>
          <p:cNvPicPr>
            <a:picLocks noChangeAspect="1" noChangeArrowheads="1"/>
          </p:cNvPicPr>
          <p:nvPr/>
        </p:nvPicPr>
        <p:blipFill>
          <a:blip r:embed="rId4" cstate="print">
            <a:clrChange>
              <a:clrFrom>
                <a:srgbClr val="FFFFFF"/>
              </a:clrFrom>
              <a:clrTo>
                <a:srgbClr val="FFFFFF">
                  <a:alpha val="0"/>
                </a:srgbClr>
              </a:clrTo>
            </a:clrChange>
          </a:blip>
          <a:srcRect r="36136" b="40575"/>
          <a:stretch>
            <a:fillRect/>
          </a:stretch>
        </p:blipFill>
        <p:spPr bwMode="auto">
          <a:xfrm>
            <a:off x="4357686" y="3214686"/>
            <a:ext cx="4786314" cy="3643314"/>
          </a:xfrm>
          <a:prstGeom prst="rect">
            <a:avLst/>
          </a:prstGeom>
          <a:noFill/>
        </p:spPr>
      </p:pic>
      <p:sp>
        <p:nvSpPr>
          <p:cNvPr id="21" name="20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2" name="21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24"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5"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KEY R CLASSES FOR PREDICTIVE LEARNING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95298" name="Picture 2"/>
          <p:cNvPicPr>
            <a:picLocks noChangeAspect="1" noChangeArrowheads="1"/>
          </p:cNvPicPr>
          <p:nvPr/>
        </p:nvPicPr>
        <p:blipFill>
          <a:blip r:embed="rId3" cstate="print"/>
          <a:srcRect r="38095"/>
          <a:stretch>
            <a:fillRect/>
          </a:stretch>
        </p:blipFill>
        <p:spPr bwMode="auto">
          <a:xfrm>
            <a:off x="1643042" y="1216970"/>
            <a:ext cx="4643470" cy="783270"/>
          </a:xfrm>
          <a:prstGeom prst="rect">
            <a:avLst/>
          </a:prstGeom>
          <a:noFill/>
          <a:ln w="9525">
            <a:noFill/>
            <a:miter lim="800000"/>
            <a:headEnd/>
            <a:tailEnd/>
          </a:ln>
          <a:effectLst/>
        </p:spPr>
      </p:pic>
      <p:pic>
        <p:nvPicPr>
          <p:cNvPr id="695299" name="Picture 3"/>
          <p:cNvPicPr>
            <a:picLocks noChangeAspect="1" noChangeArrowheads="1"/>
          </p:cNvPicPr>
          <p:nvPr/>
        </p:nvPicPr>
        <p:blipFill>
          <a:blip r:embed="rId4" cstate="print"/>
          <a:srcRect r="44302"/>
          <a:stretch>
            <a:fillRect/>
          </a:stretch>
        </p:blipFill>
        <p:spPr bwMode="auto">
          <a:xfrm>
            <a:off x="5000596" y="2238375"/>
            <a:ext cx="4143404" cy="1190625"/>
          </a:xfrm>
          <a:prstGeom prst="rect">
            <a:avLst/>
          </a:prstGeom>
          <a:noFill/>
          <a:ln w="9525">
            <a:noFill/>
            <a:miter lim="800000"/>
            <a:headEnd/>
            <a:tailEnd/>
          </a:ln>
          <a:effectLst/>
        </p:spPr>
      </p:pic>
      <p:pic>
        <p:nvPicPr>
          <p:cNvPr id="695300" name="Picture 4"/>
          <p:cNvPicPr>
            <a:picLocks noChangeAspect="1" noChangeArrowheads="1"/>
          </p:cNvPicPr>
          <p:nvPr/>
        </p:nvPicPr>
        <p:blipFill>
          <a:blip r:embed="rId5" cstate="print"/>
          <a:srcRect/>
          <a:stretch>
            <a:fillRect/>
          </a:stretch>
        </p:blipFill>
        <p:spPr bwMode="auto">
          <a:xfrm>
            <a:off x="5067300" y="5286388"/>
            <a:ext cx="4076700" cy="1314450"/>
          </a:xfrm>
          <a:prstGeom prst="rect">
            <a:avLst/>
          </a:prstGeom>
          <a:noFill/>
          <a:ln w="9525">
            <a:noFill/>
            <a:miter lim="800000"/>
            <a:headEnd/>
            <a:tailEnd/>
          </a:ln>
          <a:effectLst/>
        </p:spPr>
      </p:pic>
      <p:pic>
        <p:nvPicPr>
          <p:cNvPr id="695301" name="Picture 5"/>
          <p:cNvPicPr>
            <a:picLocks noChangeAspect="1" noChangeArrowheads="1"/>
          </p:cNvPicPr>
          <p:nvPr/>
        </p:nvPicPr>
        <p:blipFill>
          <a:blip r:embed="rId6" cstate="print"/>
          <a:srcRect/>
          <a:stretch>
            <a:fillRect/>
          </a:stretch>
        </p:blipFill>
        <p:spPr bwMode="auto">
          <a:xfrm>
            <a:off x="1643042" y="3767149"/>
            <a:ext cx="4600575" cy="1304925"/>
          </a:xfrm>
          <a:prstGeom prst="rect">
            <a:avLst/>
          </a:prstGeom>
          <a:noFill/>
          <a:ln w="9525">
            <a:noFill/>
            <a:miter lim="800000"/>
            <a:headEnd/>
            <a:tailEnd/>
          </a:ln>
          <a:effectLst/>
        </p:spPr>
      </p:pic>
      <p:sp>
        <p:nvSpPr>
          <p:cNvPr id="19" name="18 Metin kutusu"/>
          <p:cNvSpPr txBox="1"/>
          <p:nvPr/>
        </p:nvSpPr>
        <p:spPr>
          <a:xfrm>
            <a:off x="7358082" y="1357298"/>
            <a:ext cx="2071702" cy="461665"/>
          </a:xfrm>
          <a:prstGeom prst="rect">
            <a:avLst/>
          </a:prstGeom>
          <a:noFill/>
        </p:spPr>
        <p:txBody>
          <a:bodyPr wrap="square" rtlCol="0">
            <a:spAutoFit/>
          </a:bodyPr>
          <a:lstStyle/>
          <a:p>
            <a:r>
              <a:rPr lang="tr-TR" sz="2400" b="1" dirty="0" err="1" smtClean="0"/>
              <a:t>numeric</a:t>
            </a:r>
            <a:endParaRPr lang="tr-TR" sz="2400" b="1" dirty="0"/>
          </a:p>
        </p:txBody>
      </p:sp>
      <p:sp>
        <p:nvSpPr>
          <p:cNvPr id="20" name="19 Metin kutusu"/>
          <p:cNvSpPr txBox="1"/>
          <p:nvPr/>
        </p:nvSpPr>
        <p:spPr>
          <a:xfrm>
            <a:off x="2071670" y="2571744"/>
            <a:ext cx="2071702" cy="461665"/>
          </a:xfrm>
          <a:prstGeom prst="rect">
            <a:avLst/>
          </a:prstGeom>
          <a:noFill/>
        </p:spPr>
        <p:txBody>
          <a:bodyPr wrap="square" rtlCol="0">
            <a:spAutoFit/>
          </a:bodyPr>
          <a:lstStyle/>
          <a:p>
            <a:r>
              <a:rPr lang="tr-TR" sz="2400" b="1" dirty="0" err="1" smtClean="0"/>
              <a:t>factor</a:t>
            </a:r>
            <a:endParaRPr lang="tr-TR" sz="2400" b="1" dirty="0"/>
          </a:p>
        </p:txBody>
      </p:sp>
      <p:sp>
        <p:nvSpPr>
          <p:cNvPr id="21" name="20 Metin kutusu"/>
          <p:cNvSpPr txBox="1"/>
          <p:nvPr/>
        </p:nvSpPr>
        <p:spPr>
          <a:xfrm>
            <a:off x="7358082" y="4143380"/>
            <a:ext cx="2071702" cy="461665"/>
          </a:xfrm>
          <a:prstGeom prst="rect">
            <a:avLst/>
          </a:prstGeom>
          <a:noFill/>
        </p:spPr>
        <p:txBody>
          <a:bodyPr wrap="square" rtlCol="0">
            <a:spAutoFit/>
          </a:bodyPr>
          <a:lstStyle/>
          <a:p>
            <a:r>
              <a:rPr lang="tr-TR" sz="2400" b="1" dirty="0" smtClean="0"/>
              <a:t>data.</a:t>
            </a:r>
            <a:r>
              <a:rPr lang="tr-TR" sz="2400" b="1" dirty="0" err="1" smtClean="0"/>
              <a:t>frame</a:t>
            </a:r>
            <a:endParaRPr lang="tr-TR" sz="2400" b="1" dirty="0"/>
          </a:p>
        </p:txBody>
      </p:sp>
      <p:sp>
        <p:nvSpPr>
          <p:cNvPr id="22" name="21 Metin kutusu"/>
          <p:cNvSpPr txBox="1"/>
          <p:nvPr/>
        </p:nvSpPr>
        <p:spPr>
          <a:xfrm>
            <a:off x="2071670" y="5786454"/>
            <a:ext cx="2071702" cy="461665"/>
          </a:xfrm>
          <a:prstGeom prst="rect">
            <a:avLst/>
          </a:prstGeom>
          <a:noFill/>
        </p:spPr>
        <p:txBody>
          <a:bodyPr wrap="square" rtlCol="0">
            <a:spAutoFit/>
          </a:bodyPr>
          <a:lstStyle/>
          <a:p>
            <a:r>
              <a:rPr lang="tr-TR" sz="2400" b="1" dirty="0" err="1" smtClean="0"/>
              <a:t>matrix</a:t>
            </a:r>
            <a:endParaRPr lang="tr-TR" sz="2400" b="1" dirty="0"/>
          </a:p>
        </p:txBody>
      </p:sp>
      <p:sp>
        <p:nvSpPr>
          <p:cNvPr id="27" name="26 Dikdörtgen"/>
          <p:cNvSpPr/>
          <p:nvPr/>
        </p:nvSpPr>
        <p:spPr>
          <a:xfrm flipV="1">
            <a:off x="6286512" y="1617329"/>
            <a:ext cx="1000132"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8" name="27 Dikdörtgen"/>
          <p:cNvSpPr/>
          <p:nvPr/>
        </p:nvSpPr>
        <p:spPr>
          <a:xfrm>
            <a:off x="3071802" y="2811776"/>
            <a:ext cx="192882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9" name="28 Dikdörtgen"/>
          <p:cNvSpPr/>
          <p:nvPr/>
        </p:nvSpPr>
        <p:spPr>
          <a:xfrm flipV="1">
            <a:off x="6215074" y="4357693"/>
            <a:ext cx="114300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30" name="29 Dikdörtgen"/>
          <p:cNvSpPr/>
          <p:nvPr/>
        </p:nvSpPr>
        <p:spPr>
          <a:xfrm flipV="1">
            <a:off x="3143240" y="6000767"/>
            <a:ext cx="1928826" cy="714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23" name="22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4" name="23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5" name="Picture 2" descr="http://guzelsanat.erciyes.edu.tr/logolar/e_u_logo_jpg_96dpi_RGB.jpg"/>
          <p:cNvPicPr>
            <a:picLocks noChangeAspect="1" noChangeArrowheads="1"/>
          </p:cNvPicPr>
          <p:nvPr/>
        </p:nvPicPr>
        <p:blipFill>
          <a:blip r:embed="rId7" cstate="print"/>
          <a:srcRect l="12168" t="11154" r="11787" b="10773"/>
          <a:stretch>
            <a:fillRect/>
          </a:stretch>
        </p:blipFill>
        <p:spPr bwMode="auto">
          <a:xfrm>
            <a:off x="475013" y="6172200"/>
            <a:ext cx="667987" cy="685800"/>
          </a:xfrm>
          <a:prstGeom prst="ellipse">
            <a:avLst/>
          </a:prstGeom>
          <a:noFill/>
        </p:spPr>
      </p:pic>
      <p:sp>
        <p:nvSpPr>
          <p:cNvPr id="2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31" name="Picture 25"/>
          <p:cNvPicPr>
            <a:picLocks noChangeAspect="1"/>
          </p:cNvPicPr>
          <p:nvPr/>
        </p:nvPicPr>
        <p:blipFill rotWithShape="1">
          <a:blip r:embed="rId8"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err="1" smtClean="0">
                <a:solidFill>
                  <a:schemeClr val="bg1"/>
                </a:solidFill>
                <a:latin typeface="Bell MT" pitchFamily="18" charset="0"/>
              </a:rPr>
              <a:t>caret</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b="1" dirty="0" err="1" smtClean="0"/>
              <a:t>C</a:t>
            </a:r>
            <a:r>
              <a:rPr lang="tr-TR" sz="2000" dirty="0" err="1" smtClean="0"/>
              <a:t>lassification</a:t>
            </a:r>
            <a:r>
              <a:rPr lang="tr-TR" sz="2000" dirty="0" smtClean="0"/>
              <a:t> </a:t>
            </a:r>
            <a:r>
              <a:rPr lang="tr-TR" sz="2000" b="1" dirty="0" err="1" smtClean="0"/>
              <a:t>A</a:t>
            </a:r>
            <a:r>
              <a:rPr lang="tr-TR" sz="2000" dirty="0" err="1" smtClean="0"/>
              <a:t>nd</a:t>
            </a:r>
            <a:r>
              <a:rPr lang="tr-TR" sz="2000" dirty="0" smtClean="0"/>
              <a:t> </a:t>
            </a:r>
            <a:r>
              <a:rPr lang="tr-TR" sz="2000" b="1" dirty="0" err="1" smtClean="0"/>
              <a:t>RE</a:t>
            </a:r>
            <a:r>
              <a:rPr lang="tr-TR" sz="2000" dirty="0" err="1" smtClean="0"/>
              <a:t>gression</a:t>
            </a:r>
            <a:r>
              <a:rPr lang="tr-TR" sz="2000" dirty="0" smtClean="0"/>
              <a:t> </a:t>
            </a:r>
            <a:r>
              <a:rPr lang="tr-TR" sz="2000" b="1" dirty="0" err="1" smtClean="0"/>
              <a:t>T</a:t>
            </a:r>
            <a:r>
              <a:rPr lang="tr-TR" sz="2000" dirty="0" err="1" smtClean="0"/>
              <a:t>raining</a:t>
            </a:r>
            <a:endParaRPr lang="tr-TR" sz="2000" dirty="0" smtClean="0"/>
          </a:p>
          <a:p>
            <a:pPr algn="just"/>
            <a:endParaRPr lang="tr-TR" sz="2000" dirty="0" smtClean="0"/>
          </a:p>
          <a:p>
            <a:pPr algn="just"/>
            <a:r>
              <a:rPr lang="tr-TR" sz="2000" dirty="0" err="1" smtClean="0"/>
              <a:t>Currently</a:t>
            </a:r>
            <a:r>
              <a:rPr lang="tr-TR" sz="2000" dirty="0" smtClean="0"/>
              <a:t> </a:t>
            </a:r>
            <a:r>
              <a:rPr lang="tr-TR" sz="2000" dirty="0" err="1" smtClean="0"/>
              <a:t>available</a:t>
            </a:r>
            <a:r>
              <a:rPr lang="tr-TR" sz="2000" dirty="0" smtClean="0"/>
              <a:t> 511 </a:t>
            </a:r>
            <a:r>
              <a:rPr lang="tr-TR" sz="2000" dirty="0" err="1" smtClean="0"/>
              <a:t>predictive</a:t>
            </a:r>
            <a:r>
              <a:rPr lang="tr-TR" sz="2000" dirty="0" smtClean="0"/>
              <a:t> </a:t>
            </a:r>
            <a:r>
              <a:rPr lang="tr-TR" sz="2000" dirty="0" err="1" smtClean="0"/>
              <a:t>models</a:t>
            </a:r>
            <a:endParaRPr lang="tr-TR" sz="2000" dirty="0" smtClean="0"/>
          </a:p>
          <a:p>
            <a:pPr algn="just"/>
            <a:endParaRPr lang="tr-TR" sz="2000" dirty="0" smtClean="0"/>
          </a:p>
          <a:p>
            <a:pPr algn="just"/>
            <a:r>
              <a:rPr lang="en-US" sz="2000" dirty="0" smtClean="0"/>
              <a:t>First commits within Pfizer: 6/2005 </a:t>
            </a:r>
            <a:endParaRPr lang="tr-TR" sz="2000" dirty="0" smtClean="0"/>
          </a:p>
          <a:p>
            <a:pPr algn="just"/>
            <a:endParaRPr lang="tr-TR" sz="2000" dirty="0" smtClean="0"/>
          </a:p>
          <a:p>
            <a:pPr algn="just"/>
            <a:r>
              <a:rPr lang="en-US" sz="2000" dirty="0" smtClean="0"/>
              <a:t>First version on CRAN: 10/2007 </a:t>
            </a:r>
            <a:endParaRPr lang="tr-TR" sz="2000" dirty="0" smtClean="0"/>
          </a:p>
          <a:p>
            <a:pPr algn="just"/>
            <a:endParaRPr lang="tr-TR" sz="2000" dirty="0" smtClean="0"/>
          </a:p>
          <a:p>
            <a:pPr algn="just"/>
            <a:r>
              <a:rPr lang="en-US" sz="2000" dirty="0" smtClean="0"/>
              <a:t>Website/detailed help pages: </a:t>
            </a:r>
            <a:r>
              <a:rPr lang="en-US" sz="2000" dirty="0">
                <a:hlinkClick r:id="rId3"/>
              </a:rPr>
              <a:t>http://topepo.github.io/caret</a:t>
            </a:r>
            <a:r>
              <a:rPr lang="en-US" sz="2000" dirty="0" smtClean="0">
                <a:hlinkClick r:id="rId3"/>
              </a:rPr>
              <a:t>/</a:t>
            </a:r>
            <a:r>
              <a:rPr lang="tr-TR" sz="2000" dirty="0" smtClean="0"/>
              <a:t> </a:t>
            </a:r>
          </a:p>
          <a:p>
            <a:pPr algn="just"/>
            <a:endParaRPr lang="tr-TR" sz="2000" dirty="0" smtClean="0"/>
          </a:p>
          <a:p>
            <a:pPr algn="just"/>
            <a:r>
              <a:rPr lang="en-US" sz="2000" dirty="0" smtClean="0"/>
              <a:t>JSS Paper: </a:t>
            </a:r>
            <a:r>
              <a:rPr lang="en-US" sz="2000" dirty="0" smtClean="0">
                <a:hlinkClick r:id="rId4"/>
              </a:rPr>
              <a:t>http://www.jstatsoft.org/v28/i05/paper </a:t>
            </a:r>
            <a:endParaRPr lang="tr-TR" sz="2000" dirty="0" smtClean="0"/>
          </a:p>
          <a:p>
            <a:pPr algn="just"/>
            <a:endParaRPr lang="tr-TR" sz="2000" dirty="0" smtClean="0"/>
          </a:p>
          <a:p>
            <a:r>
              <a:rPr lang="en-US" sz="2000" dirty="0" smtClean="0"/>
              <a:t>Applied Predictive Modeling Blog: </a:t>
            </a:r>
            <a:r>
              <a:rPr lang="en-US" sz="2000" dirty="0" smtClean="0">
                <a:hlinkClick r:id="rId5"/>
              </a:rPr>
              <a:t>http://appliedpredictivemodeling.com/</a:t>
            </a:r>
            <a:endParaRPr lang="tr-TR" sz="2000" dirty="0" smtClean="0"/>
          </a:p>
        </p:txBody>
      </p:sp>
      <p:pic>
        <p:nvPicPr>
          <p:cNvPr id="697348" name="Picture 4" descr="caret r ile ilgili görsel sonucu"/>
          <p:cNvPicPr>
            <a:picLocks noChangeAspect="1" noChangeArrowheads="1"/>
          </p:cNvPicPr>
          <p:nvPr/>
        </p:nvPicPr>
        <p:blipFill>
          <a:blip r:embed="rId6" cstate="print">
            <a:clrChange>
              <a:clrFrom>
                <a:srgbClr val="FFFFFF"/>
              </a:clrFrom>
              <a:clrTo>
                <a:srgbClr val="FFFFFF">
                  <a:alpha val="0"/>
                </a:srgbClr>
              </a:clrTo>
            </a:clrChange>
          </a:blip>
          <a:srcRect t="53031"/>
          <a:stretch>
            <a:fillRect/>
          </a:stretch>
        </p:blipFill>
        <p:spPr bwMode="auto">
          <a:xfrm rot="7838772" flipH="1">
            <a:off x="5649959" y="1869985"/>
            <a:ext cx="3413057" cy="1208395"/>
          </a:xfrm>
          <a:prstGeom prst="rect">
            <a:avLst/>
          </a:prstGeom>
          <a:noFill/>
        </p:spPr>
      </p:pic>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270778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Picture 2" descr="http://guzelsanat.erciyes.edu.tr/logolar/e_u_logo_jpg_96dpi_RGB.jpg"/>
          <p:cNvPicPr>
            <a:picLocks noChangeAspect="1" noChangeArrowheads="1"/>
          </p:cNvPicPr>
          <p:nvPr/>
        </p:nvPicPr>
        <p:blipFill>
          <a:blip r:embed="rId7"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8"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err="1" smtClean="0">
                <a:solidFill>
                  <a:schemeClr val="bg1"/>
                </a:solidFill>
                <a:latin typeface="Bell MT" pitchFamily="18" charset="0"/>
              </a:rPr>
              <a:t>caret</a:t>
            </a:r>
            <a:r>
              <a:rPr lang="tr-TR" sz="2500" b="1" dirty="0" smtClean="0">
                <a:solidFill>
                  <a:schemeClr val="bg1"/>
                </a:solidFill>
                <a:latin typeface="Bell MT" pitchFamily="18" charset="0"/>
              </a:rPr>
              <a:t> Model </a:t>
            </a:r>
            <a:r>
              <a:rPr lang="tr-TR" sz="2500" b="1" dirty="0" err="1" smtClean="0">
                <a:solidFill>
                  <a:schemeClr val="bg1"/>
                </a:solidFill>
                <a:latin typeface="Bell MT" pitchFamily="18" charset="0"/>
              </a:rPr>
              <a:t>Conventions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smtClean="0"/>
              <a:t>Formula </a:t>
            </a:r>
            <a:r>
              <a:rPr lang="tr-TR" sz="2000" dirty="0" err="1" smtClean="0"/>
              <a:t>interface</a:t>
            </a:r>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r>
              <a:rPr lang="tr-TR" sz="2000" dirty="0" err="1" smtClean="0"/>
              <a:t>Non</a:t>
            </a:r>
            <a:r>
              <a:rPr lang="tr-TR" sz="2000" dirty="0" smtClean="0"/>
              <a:t>-</a:t>
            </a:r>
            <a:r>
              <a:rPr lang="tr-TR" sz="2000" dirty="0" err="1" smtClean="0"/>
              <a:t>formula</a:t>
            </a:r>
            <a:r>
              <a:rPr lang="tr-TR" sz="2000" dirty="0" smtClean="0"/>
              <a:t> </a:t>
            </a:r>
            <a:r>
              <a:rPr lang="tr-TR" sz="2000" dirty="0" err="1" smtClean="0"/>
              <a:t>interface</a:t>
            </a:r>
            <a:endParaRPr lang="tr-TR" sz="2000" dirty="0" smtClean="0"/>
          </a:p>
        </p:txBody>
      </p:sp>
      <p:sp>
        <p:nvSpPr>
          <p:cNvPr id="699395" name="Rectangle 3"/>
          <p:cNvSpPr>
            <a:spLocks noChangeArrowheads="1"/>
          </p:cNvSpPr>
          <p:nvPr/>
        </p:nvSpPr>
        <p:spPr bwMode="auto">
          <a:xfrm>
            <a:off x="1857356" y="1571612"/>
            <a:ext cx="7078861" cy="615553"/>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sz="2000"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train</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Species</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Sepal</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Length</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Sepal</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Width</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tabLst/>
            </a:pP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Petal</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Length</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Petal</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Width</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data = iris)</a:t>
            </a:r>
            <a:endParaRPr kumimoji="0" lang="tr-T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699396" name="Rectangle 4"/>
          <p:cNvSpPr>
            <a:spLocks noChangeArrowheads="1"/>
          </p:cNvSpPr>
          <p:nvPr/>
        </p:nvSpPr>
        <p:spPr bwMode="auto">
          <a:xfrm>
            <a:off x="3143240" y="4429132"/>
            <a:ext cx="4616648" cy="923330"/>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sz="2000"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output</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 iris[,5] </a:t>
            </a:r>
          </a:p>
          <a:p>
            <a:pPr marL="0" marR="0" lvl="0" indent="0" algn="l" defTabSz="914400" rtl="0" eaLnBrk="1" fontAlgn="base" latinLnBrk="0" hangingPunct="1">
              <a:lnSpc>
                <a:spcPct val="100000"/>
              </a:lnSpc>
              <a:spcBef>
                <a:spcPct val="0"/>
              </a:spcBef>
              <a:spcAft>
                <a:spcPct val="0"/>
              </a:spcAft>
              <a:buClrTx/>
              <a:buSzTx/>
              <a:tabLst/>
            </a:pPr>
            <a:r>
              <a:rPr kumimoji="0" lang="tr-TR" sz="2000"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input</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 iris[,-5] </a:t>
            </a:r>
          </a:p>
          <a:p>
            <a:pPr marL="0" marR="0" lvl="0" indent="0" algn="l" defTabSz="914400" rtl="0" eaLnBrk="1" fontAlgn="base" latinLnBrk="0" hangingPunct="1">
              <a:lnSpc>
                <a:spcPct val="100000"/>
              </a:lnSpc>
              <a:spcBef>
                <a:spcPct val="0"/>
              </a:spcBef>
              <a:spcAft>
                <a:spcPct val="0"/>
              </a:spcAft>
              <a:buClrTx/>
              <a:buSzTx/>
              <a:tabLst/>
            </a:pPr>
            <a:r>
              <a:rPr kumimoji="0" lang="tr-TR" sz="2000"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train</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(y =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output</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x =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input</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endParaRPr kumimoji="0" lang="tr-TR" sz="44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3"/>
          <p:cNvSpPr>
            <a:spLocks noChangeArrowheads="1"/>
          </p:cNvSpPr>
          <p:nvPr/>
        </p:nvSpPr>
        <p:spPr bwMode="auto">
          <a:xfrm>
            <a:off x="1857356" y="2456257"/>
            <a:ext cx="5078313" cy="307777"/>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sz="2000"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train</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a:t>
            </a:r>
            <a:r>
              <a:rPr kumimoji="0" lang="tr-TR" sz="2000" b="0" i="0" u="none" strike="noStrike" cap="none" normalizeH="0" baseline="0" dirty="0" err="1" smtClean="0">
                <a:ln>
                  <a:noFill/>
                </a:ln>
                <a:solidFill>
                  <a:srgbClr val="0000FF"/>
                </a:solidFill>
                <a:effectLst/>
                <a:latin typeface="Lucida Console" pitchFamily="49" charset="0"/>
                <a:cs typeface="Arial" pitchFamily="34" charset="0"/>
              </a:rPr>
              <a:t>Species</a:t>
            </a:r>
            <a:r>
              <a:rPr kumimoji="0" lang="tr-TR" sz="2000" b="0" i="0" u="none" strike="noStrike" cap="none" normalizeH="0" baseline="0" dirty="0" smtClean="0">
                <a:ln>
                  <a:noFill/>
                </a:ln>
                <a:solidFill>
                  <a:srgbClr val="0000FF"/>
                </a:solidFill>
                <a:effectLst/>
                <a:latin typeface="Lucida Console" pitchFamily="49" charset="0"/>
                <a:cs typeface="Arial" pitchFamily="34" charset="0"/>
              </a:rPr>
              <a:t> ~ ., data = iris)</a:t>
            </a:r>
            <a:endParaRPr kumimoji="0" lang="tr-TR"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17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9" name="18 Dikdörtgen"/>
          <p:cNvSpPr/>
          <p:nvPr/>
        </p:nvSpPr>
        <p:spPr>
          <a:xfrm>
            <a:off x="0" y="270778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0"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MACHINE LEARNING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Classification</a:t>
            </a:r>
            <a:r>
              <a:rPr lang="tr-TR" sz="2000" dirty="0" smtClean="0"/>
              <a:t> </a:t>
            </a:r>
            <a:r>
              <a:rPr lang="tr-TR" sz="2000" dirty="0" err="1" smtClean="0"/>
              <a:t>analysis</a:t>
            </a:r>
            <a:endParaRPr lang="tr-TR" sz="2000" dirty="0" smtClean="0"/>
          </a:p>
          <a:p>
            <a:pPr algn="just"/>
            <a:endParaRPr lang="tr-TR" sz="2000" dirty="0" smtClean="0"/>
          </a:p>
          <a:p>
            <a:pPr algn="just"/>
            <a:r>
              <a:rPr lang="tr-TR" sz="2000" dirty="0" err="1" smtClean="0"/>
              <a:t>Regression</a:t>
            </a:r>
            <a:r>
              <a:rPr lang="tr-TR" sz="2000" dirty="0" smtClean="0"/>
              <a:t> </a:t>
            </a:r>
            <a:r>
              <a:rPr lang="tr-TR" sz="2000" dirty="0" err="1" smtClean="0"/>
              <a:t>analysis</a:t>
            </a:r>
            <a:endParaRPr lang="tr-TR" sz="2000" dirty="0" smtClean="0"/>
          </a:p>
          <a:p>
            <a:pPr algn="just"/>
            <a:endParaRPr lang="tr-TR" sz="2000" dirty="0" smtClean="0"/>
          </a:p>
          <a:p>
            <a:pPr algn="just"/>
            <a:r>
              <a:rPr lang="tr-TR" sz="2000" dirty="0" err="1" smtClean="0"/>
              <a:t>Feature</a:t>
            </a:r>
            <a:r>
              <a:rPr lang="tr-TR" sz="2000" dirty="0" smtClean="0"/>
              <a:t> </a:t>
            </a:r>
            <a:r>
              <a:rPr lang="tr-TR" sz="2000" dirty="0" err="1" smtClean="0"/>
              <a:t>selection</a:t>
            </a:r>
            <a:endParaRPr lang="tr-TR" sz="2000" dirty="0" smtClean="0"/>
          </a:p>
          <a:p>
            <a:pPr algn="just"/>
            <a:endParaRPr lang="tr-TR" sz="2000" dirty="0" smtClean="0"/>
          </a:p>
          <a:p>
            <a:pPr algn="just"/>
            <a:r>
              <a:rPr lang="tr-TR" sz="2000" dirty="0" err="1" smtClean="0"/>
              <a:t>Clustering</a:t>
            </a:r>
            <a:r>
              <a:rPr lang="tr-TR" sz="2000" dirty="0" smtClean="0"/>
              <a:t> </a:t>
            </a:r>
            <a:r>
              <a:rPr lang="tr-TR" sz="2000" dirty="0" err="1" smtClean="0"/>
              <a:t>analysis</a:t>
            </a:r>
            <a:endParaRPr lang="tr-TR" sz="2000" dirty="0" smtClean="0"/>
          </a:p>
          <a:p>
            <a:pPr algn="just"/>
            <a:endParaRPr lang="tr-TR" sz="2000" dirty="0" smtClean="0"/>
          </a:p>
          <a:p>
            <a:pPr algn="just"/>
            <a:r>
              <a:rPr lang="tr-TR" sz="2000" dirty="0" err="1" smtClean="0"/>
              <a:t>Dimension</a:t>
            </a:r>
            <a:r>
              <a:rPr lang="tr-TR" sz="2000" dirty="0" smtClean="0"/>
              <a:t> </a:t>
            </a:r>
            <a:r>
              <a:rPr lang="tr-TR" sz="2000" dirty="0" err="1" smtClean="0"/>
              <a:t>reduction</a:t>
            </a:r>
            <a:endParaRPr lang="tr-TR" sz="2000" dirty="0" smtClean="0"/>
          </a:p>
          <a:p>
            <a:pPr algn="just"/>
            <a:endParaRPr lang="tr-TR" sz="2000" dirty="0" smtClean="0"/>
          </a:p>
          <a:p>
            <a:pPr algn="just"/>
            <a:r>
              <a:rPr lang="tr-TR" sz="2000" dirty="0" err="1" smtClean="0"/>
              <a:t>Anomaly</a:t>
            </a:r>
            <a:r>
              <a:rPr lang="tr-TR" sz="2000" dirty="0" smtClean="0"/>
              <a:t> </a:t>
            </a:r>
            <a:r>
              <a:rPr lang="tr-TR" sz="2000" dirty="0" err="1" smtClean="0"/>
              <a:t>detection</a:t>
            </a:r>
            <a:endParaRPr lang="tr-TR" sz="2000" dirty="0" smtClean="0"/>
          </a:p>
          <a:p>
            <a:pPr algn="just"/>
            <a:endParaRPr lang="tr-TR" sz="2400" dirty="0" smtClean="0"/>
          </a:p>
          <a:p>
            <a:pPr algn="just"/>
            <a:endParaRPr lang="tr-TR" sz="2400" dirty="0" smtClean="0"/>
          </a:p>
          <a:p>
            <a:pPr algn="just"/>
            <a:endParaRPr lang="tr-TR" sz="2400" dirty="0"/>
          </a:p>
        </p:txBody>
      </p:sp>
      <p:pic>
        <p:nvPicPr>
          <p:cNvPr id="16"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20" name="19 Sağ Ayraç"/>
          <p:cNvSpPr/>
          <p:nvPr/>
        </p:nvSpPr>
        <p:spPr>
          <a:xfrm>
            <a:off x="4499992" y="1268760"/>
            <a:ext cx="288032" cy="1584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21 Sağ Ayraç"/>
          <p:cNvSpPr/>
          <p:nvPr/>
        </p:nvSpPr>
        <p:spPr>
          <a:xfrm>
            <a:off x="4427984" y="3356992"/>
            <a:ext cx="288032" cy="11521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22 Metin kutusu"/>
          <p:cNvSpPr txBox="1"/>
          <p:nvPr/>
        </p:nvSpPr>
        <p:spPr>
          <a:xfrm>
            <a:off x="5004048" y="1907540"/>
            <a:ext cx="4032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SUPERVISED LEARNING</a:t>
            </a:r>
            <a:endParaRPr kumimoji="0" lang="tr-TR"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25" name="24 Metin kutusu"/>
          <p:cNvSpPr txBox="1"/>
          <p:nvPr/>
        </p:nvSpPr>
        <p:spPr>
          <a:xfrm>
            <a:off x="5004048" y="3717032"/>
            <a:ext cx="4032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alibri"/>
                <a:ea typeface="+mn-ea"/>
                <a:cs typeface="+mn-cs"/>
              </a:rPr>
              <a:t>UNSUPERVISED LEARNING</a:t>
            </a:r>
            <a:endParaRPr kumimoji="0" lang="tr-TR"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24" name="12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INTRODUCTION </a:t>
            </a:r>
            <a:r>
              <a:rPr lang="tr-TR" sz="1050" b="1" dirty="0" err="1" smtClean="0">
                <a:solidFill>
                  <a:schemeClr val="bg1"/>
                </a:solidFill>
                <a:latin typeface="Bell MT" pitchFamily="18" charset="0"/>
              </a:rPr>
              <a:t>to</a:t>
            </a:r>
            <a:r>
              <a:rPr lang="tr-TR" sz="1050" b="1" dirty="0" smtClean="0">
                <a:solidFill>
                  <a:schemeClr val="bg1"/>
                </a:solidFill>
                <a:latin typeface="Bell MT" pitchFamily="18" charset="0"/>
              </a:rPr>
              <a:t> MACHINE LEARNING</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MACHINE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6" name="16 Dikdörtgen"/>
          <p:cNvSpPr/>
          <p:nvPr/>
        </p:nvSpPr>
        <p:spPr>
          <a:xfrm>
            <a:off x="0" y="2060848"/>
            <a:ext cx="1571604" cy="432048"/>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68524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BASIC WORKFLOW</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marL="457200" indent="-457200" algn="just">
              <a:buFont typeface="+mj-lt"/>
              <a:buAutoNum type="arabicPeriod"/>
            </a:pPr>
            <a:r>
              <a:rPr lang="tr-TR" sz="2000" dirty="0" err="1" smtClean="0"/>
              <a:t>Build</a:t>
            </a:r>
            <a:r>
              <a:rPr lang="tr-TR" sz="2000" dirty="0" smtClean="0"/>
              <a:t> a </a:t>
            </a:r>
            <a:r>
              <a:rPr lang="tr-TR" sz="2000" dirty="0" err="1" smtClean="0"/>
              <a:t>predictive</a:t>
            </a:r>
            <a:r>
              <a:rPr lang="tr-TR" sz="2000" dirty="0" smtClean="0"/>
              <a:t> model</a:t>
            </a:r>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r>
              <a:rPr lang="tr-TR" sz="2000" dirty="0" err="1" smtClean="0"/>
              <a:t>Display</a:t>
            </a:r>
            <a:r>
              <a:rPr lang="tr-TR" sz="2000" dirty="0" smtClean="0"/>
              <a:t> </a:t>
            </a:r>
            <a:r>
              <a:rPr lang="tr-TR" sz="2000" dirty="0" err="1" smtClean="0"/>
              <a:t>the</a:t>
            </a:r>
            <a:r>
              <a:rPr lang="tr-TR" sz="2000" dirty="0" smtClean="0"/>
              <a:t> model </a:t>
            </a:r>
            <a:r>
              <a:rPr lang="tr-TR" sz="2000" dirty="0" err="1" smtClean="0"/>
              <a:t>properties</a:t>
            </a: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r>
              <a:rPr lang="tr-TR" sz="2000" dirty="0" err="1" smtClean="0"/>
              <a:t>Predict</a:t>
            </a:r>
            <a:r>
              <a:rPr lang="tr-TR" sz="2000" dirty="0" smtClean="0"/>
              <a:t> </a:t>
            </a:r>
            <a:r>
              <a:rPr lang="tr-TR" sz="2000" dirty="0" err="1" smtClean="0"/>
              <a:t>the</a:t>
            </a:r>
            <a:r>
              <a:rPr lang="tr-TR" sz="2000" dirty="0" smtClean="0"/>
              <a:t> </a:t>
            </a:r>
            <a:r>
              <a:rPr lang="tr-TR" sz="2000" dirty="0" err="1" smtClean="0"/>
              <a:t>output</a:t>
            </a:r>
            <a:r>
              <a:rPr lang="tr-TR" sz="2000" dirty="0" smtClean="0"/>
              <a:t> of </a:t>
            </a:r>
            <a:r>
              <a:rPr lang="tr-TR" sz="2000" dirty="0" err="1" smtClean="0"/>
              <a:t>new</a:t>
            </a:r>
            <a:r>
              <a:rPr lang="tr-TR" sz="2000" dirty="0" smtClean="0"/>
              <a:t> </a:t>
            </a:r>
            <a:r>
              <a:rPr lang="tr-TR" sz="2000" dirty="0" err="1" smtClean="0"/>
              <a:t>samples</a:t>
            </a:r>
            <a:endParaRPr lang="tr-TR" sz="2000" dirty="0" smtClean="0"/>
          </a:p>
        </p:txBody>
      </p:sp>
      <p:sp>
        <p:nvSpPr>
          <p:cNvPr id="15" name="Rectangle 3"/>
          <p:cNvSpPr>
            <a:spLocks noChangeArrowheads="1"/>
          </p:cNvSpPr>
          <p:nvPr/>
        </p:nvSpPr>
        <p:spPr bwMode="auto">
          <a:xfrm>
            <a:off x="1613092" y="1937555"/>
            <a:ext cx="7530908" cy="276999"/>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b="0" i="0" u="none" strike="noStrike" cap="none" normalizeH="0" baseline="0" dirty="0" smtClean="0">
                <a:ln>
                  <a:noFill/>
                </a:ln>
                <a:solidFill>
                  <a:srgbClr val="0000FF"/>
                </a:solidFill>
                <a:effectLst/>
                <a:latin typeface="Lucida Console" pitchFamily="49" charset="0"/>
                <a:cs typeface="Arial" pitchFamily="34" charset="0"/>
              </a:rPr>
              <a:t>&gt; fit = </a:t>
            </a:r>
            <a:r>
              <a:rPr kumimoji="0" lang="tr-TR" b="0" i="0" u="none" strike="noStrike" cap="none" normalizeH="0" baseline="0" dirty="0" err="1" smtClean="0">
                <a:ln>
                  <a:noFill/>
                </a:ln>
                <a:solidFill>
                  <a:srgbClr val="0000FF"/>
                </a:solidFill>
                <a:effectLst/>
                <a:latin typeface="Lucida Console" pitchFamily="49" charset="0"/>
                <a:cs typeface="Arial" pitchFamily="34" charset="0"/>
              </a:rPr>
              <a:t>train</a:t>
            </a:r>
            <a:r>
              <a:rPr kumimoji="0" lang="tr-TR" b="0" i="0" u="none" strike="noStrike" cap="none" normalizeH="0" baseline="0" dirty="0" smtClean="0">
                <a:ln>
                  <a:noFill/>
                </a:ln>
                <a:solidFill>
                  <a:srgbClr val="0000FF"/>
                </a:solidFill>
                <a:effectLst/>
                <a:latin typeface="Lucida Console" pitchFamily="49" charset="0"/>
                <a:cs typeface="Arial" pitchFamily="34" charset="0"/>
              </a:rPr>
              <a:t>(</a:t>
            </a:r>
            <a:r>
              <a:rPr kumimoji="0" lang="tr-TR" b="0" i="0" u="none" strike="noStrike" cap="none" normalizeH="0" baseline="0" dirty="0" err="1" smtClean="0">
                <a:ln>
                  <a:noFill/>
                </a:ln>
                <a:solidFill>
                  <a:srgbClr val="0000FF"/>
                </a:solidFill>
                <a:effectLst/>
                <a:latin typeface="Lucida Console" pitchFamily="49" charset="0"/>
                <a:cs typeface="Arial" pitchFamily="34" charset="0"/>
              </a:rPr>
              <a:t>Species</a:t>
            </a:r>
            <a:r>
              <a:rPr kumimoji="0" lang="tr-TR" b="0" i="0" u="none" strike="noStrike" cap="none" normalizeH="0" baseline="0" dirty="0" smtClean="0">
                <a:ln>
                  <a:noFill/>
                </a:ln>
                <a:solidFill>
                  <a:srgbClr val="0000FF"/>
                </a:solidFill>
                <a:effectLst/>
                <a:latin typeface="Lucida Console" pitchFamily="49" charset="0"/>
                <a:cs typeface="Arial" pitchFamily="34" charset="0"/>
              </a:rPr>
              <a:t> ~ ., data = iris, </a:t>
            </a:r>
            <a:r>
              <a:rPr kumimoji="0" lang="tr-TR" b="0" i="0" u="none" strike="noStrike" cap="none" normalizeH="0" baseline="0" dirty="0" err="1" smtClean="0">
                <a:ln>
                  <a:noFill/>
                </a:ln>
                <a:solidFill>
                  <a:srgbClr val="0000FF"/>
                </a:solidFill>
                <a:effectLst/>
                <a:latin typeface="Lucida Console" pitchFamily="49" charset="0"/>
                <a:cs typeface="Arial" pitchFamily="34" charset="0"/>
              </a:rPr>
              <a:t>method</a:t>
            </a:r>
            <a:r>
              <a:rPr kumimoji="0" lang="tr-TR" b="0" i="0" u="none" strike="noStrike" cap="none" normalizeH="0" dirty="0" smtClean="0">
                <a:ln>
                  <a:noFill/>
                </a:ln>
                <a:solidFill>
                  <a:srgbClr val="0000FF"/>
                </a:solidFill>
                <a:effectLst/>
                <a:latin typeface="Lucida Console" pitchFamily="49" charset="0"/>
                <a:cs typeface="Arial" pitchFamily="34" charset="0"/>
              </a:rPr>
              <a:t> = “</a:t>
            </a:r>
            <a:r>
              <a:rPr kumimoji="0" lang="tr-TR" b="0" i="0" u="none" strike="noStrike" cap="none" normalizeH="0" dirty="0" err="1" smtClean="0">
                <a:ln>
                  <a:noFill/>
                </a:ln>
                <a:solidFill>
                  <a:srgbClr val="0000FF"/>
                </a:solidFill>
                <a:effectLst/>
                <a:latin typeface="Lucida Console" pitchFamily="49" charset="0"/>
                <a:cs typeface="Arial" pitchFamily="34" charset="0"/>
              </a:rPr>
              <a:t>rf</a:t>
            </a:r>
            <a:r>
              <a:rPr kumimoji="0" lang="tr-TR" b="0" i="0" u="none" strike="noStrike" cap="none" normalizeH="0" dirty="0" smtClean="0">
                <a:ln>
                  <a:noFill/>
                </a:ln>
                <a:solidFill>
                  <a:srgbClr val="0000FF"/>
                </a:solidFill>
                <a:effectLst/>
                <a:latin typeface="Lucida Console" pitchFamily="49" charset="0"/>
                <a:cs typeface="Arial" pitchFamily="34" charset="0"/>
              </a:rPr>
              <a:t>“</a:t>
            </a:r>
            <a:r>
              <a:rPr kumimoji="0" lang="tr-TR" b="0" i="0" u="none" strike="noStrike" cap="none" normalizeH="0" baseline="0" dirty="0" smtClean="0">
                <a:ln>
                  <a:noFill/>
                </a:ln>
                <a:solidFill>
                  <a:srgbClr val="0000FF"/>
                </a:solidFill>
                <a:effectLst/>
                <a:latin typeface="Lucida Console" pitchFamily="49" charset="0"/>
                <a:cs typeface="Arial" pitchFamily="34" charset="0"/>
              </a:rPr>
              <a:t>)</a:t>
            </a:r>
            <a:endParaRPr kumimoji="0" lang="tr-TR"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Rectangle 3"/>
          <p:cNvSpPr>
            <a:spLocks noChangeArrowheads="1"/>
          </p:cNvSpPr>
          <p:nvPr/>
        </p:nvSpPr>
        <p:spPr bwMode="auto">
          <a:xfrm>
            <a:off x="1643074" y="3714753"/>
            <a:ext cx="7500926" cy="2769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b="0" i="0" u="none" strike="noStrike" cap="none" normalizeH="0" baseline="0" dirty="0" err="1" smtClean="0">
                <a:ln>
                  <a:noFill/>
                </a:ln>
                <a:solidFill>
                  <a:srgbClr val="0000FF"/>
                </a:solidFill>
                <a:effectLst/>
                <a:latin typeface="Lucida Console" pitchFamily="49" charset="0"/>
                <a:cs typeface="Arial" pitchFamily="34" charset="0"/>
              </a:rPr>
              <a:t>print</a:t>
            </a:r>
            <a:r>
              <a:rPr kumimoji="0" lang="tr-TR" b="0" i="0" u="none" strike="noStrike" cap="none" normalizeH="0" baseline="0" dirty="0" smtClean="0">
                <a:ln>
                  <a:noFill/>
                </a:ln>
                <a:solidFill>
                  <a:srgbClr val="0000FF"/>
                </a:solidFill>
                <a:effectLst/>
                <a:latin typeface="Lucida Console" pitchFamily="49" charset="0"/>
                <a:cs typeface="Arial" pitchFamily="34" charset="0"/>
              </a:rPr>
              <a:t>(fit)</a:t>
            </a:r>
            <a:endParaRPr kumimoji="0" lang="tr-TR"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Rectangle 3"/>
          <p:cNvSpPr>
            <a:spLocks noChangeArrowheads="1"/>
          </p:cNvSpPr>
          <p:nvPr/>
        </p:nvSpPr>
        <p:spPr bwMode="auto">
          <a:xfrm>
            <a:off x="1643074" y="5429264"/>
            <a:ext cx="7500926" cy="285752"/>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b="0" i="0" u="none" strike="noStrike" cap="none" normalizeH="0" baseline="0" dirty="0" smtClean="0">
                <a:ln>
                  <a:noFill/>
                </a:ln>
                <a:solidFill>
                  <a:srgbClr val="0000FF"/>
                </a:solidFill>
                <a:effectLst/>
                <a:latin typeface="Lucida Console" pitchFamily="49" charset="0"/>
                <a:cs typeface="Arial" pitchFamily="34" charset="0"/>
              </a:rPr>
              <a:t>&gt; </a:t>
            </a:r>
            <a:r>
              <a:rPr kumimoji="0" lang="tr-TR" b="0" i="0" u="none" strike="noStrike" cap="none" normalizeH="0" baseline="0" dirty="0" err="1" smtClean="0">
                <a:ln>
                  <a:noFill/>
                </a:ln>
                <a:solidFill>
                  <a:srgbClr val="0000FF"/>
                </a:solidFill>
                <a:effectLst/>
                <a:latin typeface="Lucida Console" pitchFamily="49" charset="0"/>
                <a:cs typeface="Arial" pitchFamily="34" charset="0"/>
              </a:rPr>
              <a:t>predict</a:t>
            </a:r>
            <a:r>
              <a:rPr kumimoji="0" lang="tr-TR" b="0" i="0" u="none" strike="noStrike" cap="none" normalizeH="0" baseline="0" dirty="0" smtClean="0">
                <a:ln>
                  <a:noFill/>
                </a:ln>
                <a:solidFill>
                  <a:srgbClr val="0000FF"/>
                </a:solidFill>
                <a:effectLst/>
                <a:latin typeface="Lucida Console" pitchFamily="49" charset="0"/>
                <a:cs typeface="Arial" pitchFamily="34" charset="0"/>
              </a:rPr>
              <a:t>(fit, </a:t>
            </a:r>
            <a:r>
              <a:rPr kumimoji="0" lang="tr-TR" b="0" i="0" u="none" strike="noStrike" cap="none" normalizeH="0" baseline="0" dirty="0" err="1" smtClean="0">
                <a:ln>
                  <a:noFill/>
                </a:ln>
                <a:solidFill>
                  <a:srgbClr val="0000FF"/>
                </a:solidFill>
                <a:effectLst/>
                <a:latin typeface="Lucida Console" pitchFamily="49" charset="0"/>
                <a:cs typeface="Arial" pitchFamily="34" charset="0"/>
              </a:rPr>
              <a:t>newSamples</a:t>
            </a:r>
            <a:r>
              <a:rPr kumimoji="0" lang="tr-TR" b="0" i="0" u="none" strike="noStrike" cap="none" normalizeH="0" baseline="0" dirty="0" smtClean="0">
                <a:ln>
                  <a:noFill/>
                </a:ln>
                <a:solidFill>
                  <a:srgbClr val="0000FF"/>
                </a:solidFill>
                <a:effectLst/>
                <a:latin typeface="Lucida Console" pitchFamily="49" charset="0"/>
                <a:cs typeface="Arial" pitchFamily="34" charset="0"/>
              </a:rPr>
              <a:t>)</a:t>
            </a:r>
            <a:endParaRPr kumimoji="0" lang="tr-TR"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19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1" name="20 Dikdörtgen"/>
          <p:cNvSpPr/>
          <p:nvPr/>
        </p:nvSpPr>
        <p:spPr>
          <a:xfrm>
            <a:off x="0" y="270778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2"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MODEL BUILDING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lnSpcReduction="10000"/>
          </a:bodyPr>
          <a:lstStyle/>
          <a:p>
            <a:pPr marL="457200" indent="-457200" algn="just"/>
            <a:r>
              <a:rPr lang="tr-TR" sz="2000" dirty="0" err="1" smtClean="0"/>
              <a:t>Estimation</a:t>
            </a:r>
            <a:r>
              <a:rPr lang="tr-TR" sz="2000" dirty="0" smtClean="0"/>
              <a:t> of model </a:t>
            </a:r>
            <a:r>
              <a:rPr lang="tr-TR" sz="2000" dirty="0" err="1" smtClean="0"/>
              <a:t>parameters</a:t>
            </a:r>
            <a:endParaRPr lang="tr-TR" sz="2000" dirty="0" smtClean="0"/>
          </a:p>
          <a:p>
            <a:pPr marL="457200" indent="-457200" algn="just"/>
            <a:endParaRPr lang="tr-TR" sz="2000" dirty="0" smtClean="0"/>
          </a:p>
          <a:p>
            <a:pPr marL="457200" indent="-457200" algn="just"/>
            <a:r>
              <a:rPr lang="tr-TR" sz="2000" dirty="0" err="1" smtClean="0"/>
              <a:t>Parameter</a:t>
            </a:r>
            <a:r>
              <a:rPr lang="tr-TR" sz="2000" dirty="0" smtClean="0"/>
              <a:t> </a:t>
            </a:r>
            <a:r>
              <a:rPr lang="tr-TR" sz="2000" dirty="0" err="1" smtClean="0"/>
              <a:t>tuning</a:t>
            </a:r>
            <a:endParaRPr lang="tr-TR" sz="2000" dirty="0" smtClean="0"/>
          </a:p>
          <a:p>
            <a:pPr marL="457200" indent="-457200" algn="just">
              <a:buFont typeface="+mj-lt"/>
              <a:buAutoNum type="arabicPeriod"/>
            </a:pPr>
            <a:endParaRPr lang="tr-TR" sz="2000" dirty="0" smtClean="0"/>
          </a:p>
          <a:p>
            <a:pPr marL="457200" indent="-457200" algn="just"/>
            <a:r>
              <a:rPr lang="tr-TR" sz="2000" dirty="0" err="1" smtClean="0"/>
              <a:t>Performance</a:t>
            </a:r>
            <a:r>
              <a:rPr lang="tr-TR" sz="2000" dirty="0" smtClean="0"/>
              <a:t> </a:t>
            </a:r>
            <a:r>
              <a:rPr lang="tr-TR" sz="2000" dirty="0" err="1" smtClean="0"/>
              <a:t>evaluation</a:t>
            </a:r>
            <a:r>
              <a:rPr lang="tr-TR" sz="2000" dirty="0" smtClean="0"/>
              <a:t> of </a:t>
            </a:r>
            <a:r>
              <a:rPr lang="tr-TR" sz="2000" dirty="0" err="1" smtClean="0"/>
              <a:t>the</a:t>
            </a:r>
            <a:r>
              <a:rPr lang="tr-TR" sz="2000" dirty="0" smtClean="0"/>
              <a:t> </a:t>
            </a:r>
            <a:r>
              <a:rPr lang="tr-TR" sz="2000" dirty="0" err="1" smtClean="0"/>
              <a:t>best</a:t>
            </a:r>
            <a:r>
              <a:rPr lang="tr-TR" sz="2000" dirty="0" smtClean="0"/>
              <a:t> model</a:t>
            </a:r>
          </a:p>
          <a:p>
            <a:pPr marL="457200" indent="-457200" algn="just"/>
            <a:endParaRPr lang="tr-TR" sz="2000" dirty="0" smtClean="0"/>
          </a:p>
          <a:p>
            <a:pPr marL="457200" indent="-457200" algn="just"/>
            <a:r>
              <a:rPr lang="tr-TR" sz="2000" dirty="0" err="1" smtClean="0"/>
              <a:t>Training</a:t>
            </a:r>
            <a:r>
              <a:rPr lang="tr-TR" sz="2000" dirty="0" smtClean="0"/>
              <a:t>/test </a:t>
            </a:r>
            <a:r>
              <a:rPr lang="tr-TR" sz="2000" dirty="0" err="1" smtClean="0"/>
              <a:t>sets</a:t>
            </a:r>
            <a:endParaRPr lang="tr-TR" sz="2000" dirty="0" smtClean="0"/>
          </a:p>
          <a:p>
            <a:pPr marL="457200" indent="-457200" algn="just"/>
            <a:endParaRPr lang="tr-TR" sz="2000" dirty="0" smtClean="0"/>
          </a:p>
          <a:p>
            <a:pPr marL="457200" indent="-457200" algn="just"/>
            <a:r>
              <a:rPr lang="tr-TR" sz="2000" b="1" dirty="0" err="1" smtClean="0"/>
              <a:t>Training</a:t>
            </a:r>
            <a:r>
              <a:rPr lang="tr-TR" sz="2000" b="1" dirty="0" smtClean="0"/>
              <a:t> set:  </a:t>
            </a:r>
            <a:r>
              <a:rPr lang="tr-TR" sz="2000" dirty="0" err="1" smtClean="0"/>
              <a:t>Used</a:t>
            </a:r>
            <a:r>
              <a:rPr lang="tr-TR" sz="2000" dirty="0" smtClean="0"/>
              <a:t> </a:t>
            </a:r>
            <a:r>
              <a:rPr lang="tr-TR" sz="2000" dirty="0" err="1" smtClean="0"/>
              <a:t>for</a:t>
            </a:r>
            <a:r>
              <a:rPr lang="tr-TR" sz="2000" dirty="0" smtClean="0"/>
              <a:t> model </a:t>
            </a:r>
            <a:r>
              <a:rPr lang="tr-TR" sz="2000" dirty="0" err="1" smtClean="0"/>
              <a:t>building</a:t>
            </a:r>
            <a:r>
              <a:rPr lang="tr-TR" sz="2000" dirty="0" smtClean="0"/>
              <a:t> </a:t>
            </a:r>
            <a:r>
              <a:rPr lang="tr-TR" sz="2000" dirty="0" err="1" smtClean="0"/>
              <a:t>and</a:t>
            </a:r>
            <a:r>
              <a:rPr lang="tr-TR" sz="2000" dirty="0" smtClean="0"/>
              <a:t> </a:t>
            </a:r>
            <a:r>
              <a:rPr lang="tr-TR" sz="2000" dirty="0" err="1" smtClean="0"/>
              <a:t>parameter</a:t>
            </a:r>
            <a:r>
              <a:rPr lang="tr-TR" sz="2000" dirty="0" smtClean="0"/>
              <a:t> </a:t>
            </a:r>
            <a:r>
              <a:rPr lang="tr-TR" sz="2000" dirty="0" err="1" smtClean="0"/>
              <a:t>estimates</a:t>
            </a:r>
            <a:endParaRPr lang="tr-TR" sz="2000" dirty="0" smtClean="0"/>
          </a:p>
          <a:p>
            <a:pPr marL="457200" indent="-457200" algn="just"/>
            <a:endParaRPr lang="tr-TR" sz="2000" dirty="0" smtClean="0"/>
          </a:p>
          <a:p>
            <a:pPr marL="457200" indent="-457200" algn="just"/>
            <a:r>
              <a:rPr lang="tr-TR" sz="2000" b="1" dirty="0" smtClean="0"/>
              <a:t>Test set: </a:t>
            </a:r>
            <a:r>
              <a:rPr lang="tr-TR" sz="2000" dirty="0" err="1" smtClean="0"/>
              <a:t>Used</a:t>
            </a:r>
            <a:r>
              <a:rPr lang="tr-TR" sz="2000" dirty="0" smtClean="0"/>
              <a:t> </a:t>
            </a:r>
            <a:r>
              <a:rPr lang="tr-TR" sz="2000" dirty="0" err="1" smtClean="0"/>
              <a:t>for</a:t>
            </a:r>
            <a:r>
              <a:rPr lang="tr-TR" sz="2000" dirty="0" smtClean="0"/>
              <a:t> </a:t>
            </a:r>
            <a:r>
              <a:rPr lang="tr-TR" sz="2000" dirty="0" err="1" smtClean="0"/>
              <a:t>assessment</a:t>
            </a:r>
            <a:r>
              <a:rPr lang="tr-TR" sz="2000" dirty="0" smtClean="0"/>
              <a:t> of </a:t>
            </a:r>
            <a:r>
              <a:rPr lang="tr-TR" sz="2000" dirty="0" err="1" smtClean="0"/>
              <a:t>the</a:t>
            </a:r>
            <a:r>
              <a:rPr lang="tr-TR" sz="2000" dirty="0" smtClean="0"/>
              <a:t> model </a:t>
            </a:r>
            <a:r>
              <a:rPr lang="tr-TR" sz="2000" dirty="0" err="1" smtClean="0"/>
              <a:t>performance</a:t>
            </a:r>
            <a:endParaRPr lang="tr-TR" sz="2000" dirty="0" smtClean="0"/>
          </a:p>
          <a:p>
            <a:pPr marL="457200" indent="-457200" algn="just"/>
            <a:endParaRPr lang="tr-TR" sz="2000" dirty="0" smtClean="0"/>
          </a:p>
          <a:p>
            <a:pPr marL="457200" indent="-457200" algn="just"/>
            <a:r>
              <a:rPr lang="tr-TR" sz="2000" dirty="0" err="1" smtClean="0"/>
              <a:t>To</a:t>
            </a:r>
            <a:r>
              <a:rPr lang="tr-TR" sz="2000" dirty="0" smtClean="0"/>
              <a:t> </a:t>
            </a:r>
            <a:r>
              <a:rPr lang="tr-TR" sz="2000" dirty="0" err="1" smtClean="0"/>
              <a:t>generalize</a:t>
            </a:r>
            <a:r>
              <a:rPr lang="tr-TR" sz="2000" dirty="0" smtClean="0"/>
              <a:t> </a:t>
            </a:r>
            <a:r>
              <a:rPr lang="tr-TR" sz="2000" dirty="0" err="1" smtClean="0"/>
              <a:t>the</a:t>
            </a:r>
            <a:r>
              <a:rPr lang="tr-TR" sz="2000" dirty="0" smtClean="0"/>
              <a:t> </a:t>
            </a:r>
            <a:r>
              <a:rPr lang="tr-TR" sz="2000" dirty="0" err="1" smtClean="0"/>
              <a:t>results</a:t>
            </a:r>
            <a:r>
              <a:rPr lang="tr-TR" sz="2000" dirty="0" smtClean="0"/>
              <a:t>, </a:t>
            </a:r>
            <a:r>
              <a:rPr lang="tr-TR" sz="2000" dirty="0" err="1" smtClean="0"/>
              <a:t>the</a:t>
            </a:r>
            <a:r>
              <a:rPr lang="tr-TR" sz="2000" dirty="0" smtClean="0"/>
              <a:t> test set </a:t>
            </a:r>
            <a:r>
              <a:rPr lang="tr-TR" sz="2000" dirty="0" err="1" smtClean="0"/>
              <a:t>performance</a:t>
            </a:r>
            <a:r>
              <a:rPr lang="tr-TR" sz="2000" dirty="0" smtClean="0"/>
              <a:t> </a:t>
            </a:r>
            <a:r>
              <a:rPr lang="tr-TR" sz="2000" dirty="0" err="1" smtClean="0"/>
              <a:t>should</a:t>
            </a:r>
            <a:r>
              <a:rPr lang="tr-TR" sz="2000" dirty="0" smtClean="0"/>
              <a:t> be </a:t>
            </a:r>
            <a:r>
              <a:rPr lang="tr-TR" sz="2000" dirty="0" err="1" smtClean="0"/>
              <a:t>maximized</a:t>
            </a:r>
            <a:endParaRPr lang="tr-TR" sz="2000" dirty="0" smtClean="0"/>
          </a:p>
          <a:p>
            <a:pPr marL="457200" indent="-457200" algn="just"/>
            <a:endParaRPr lang="tr-TR" sz="2000" dirty="0" smtClean="0"/>
          </a:p>
          <a:p>
            <a:pPr marL="457200" indent="-457200" algn="just"/>
            <a:r>
              <a:rPr lang="tr-TR" sz="2000" dirty="0" err="1" smtClean="0"/>
              <a:t>Train</a:t>
            </a:r>
            <a:r>
              <a:rPr lang="tr-TR" sz="2000" dirty="0" smtClean="0"/>
              <a:t>/test </a:t>
            </a:r>
            <a:r>
              <a:rPr lang="tr-TR" sz="2000" dirty="0" err="1" smtClean="0"/>
              <a:t>split</a:t>
            </a:r>
            <a:r>
              <a:rPr lang="tr-TR" sz="2000" dirty="0" smtClean="0"/>
              <a:t>: 70/30, 80/20, 90/10 ???</a:t>
            </a:r>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Dikdörtgen"/>
          <p:cNvSpPr/>
          <p:nvPr/>
        </p:nvSpPr>
        <p:spPr>
          <a:xfrm>
            <a:off x="1571604" y="4786322"/>
            <a:ext cx="7572396" cy="20716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PARAMETER TUNING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marL="457200" indent="-457200" algn="just"/>
            <a:r>
              <a:rPr lang="tr-TR" sz="2000" dirty="0" err="1" smtClean="0"/>
              <a:t>Each</a:t>
            </a:r>
            <a:r>
              <a:rPr lang="tr-TR" sz="2000" dirty="0" smtClean="0"/>
              <a:t> model has </a:t>
            </a:r>
            <a:r>
              <a:rPr lang="tr-TR" sz="2000" dirty="0" err="1" smtClean="0"/>
              <a:t>its</a:t>
            </a:r>
            <a:r>
              <a:rPr lang="tr-TR" sz="2000" dirty="0" smtClean="0"/>
              <a:t> </a:t>
            </a:r>
            <a:r>
              <a:rPr lang="tr-TR" sz="2000" dirty="0" err="1" smtClean="0"/>
              <a:t>own</a:t>
            </a:r>
            <a:r>
              <a:rPr lang="tr-TR" sz="2000" dirty="0" smtClean="0"/>
              <a:t> </a:t>
            </a:r>
            <a:r>
              <a:rPr lang="tr-TR" sz="2000" dirty="0" err="1" smtClean="0"/>
              <a:t>parameters</a:t>
            </a:r>
            <a:r>
              <a:rPr lang="tr-TR" sz="2000" dirty="0" smtClean="0"/>
              <a:t> </a:t>
            </a:r>
            <a:r>
              <a:rPr lang="tr-TR" sz="2000" dirty="0" err="1" smtClean="0"/>
              <a:t>for</a:t>
            </a:r>
            <a:r>
              <a:rPr lang="tr-TR" sz="2000" dirty="0" smtClean="0"/>
              <a:t> model </a:t>
            </a:r>
            <a:r>
              <a:rPr lang="tr-TR" sz="2000" dirty="0" err="1" smtClean="0"/>
              <a:t>building</a:t>
            </a:r>
            <a:endParaRPr lang="tr-TR" sz="2000" dirty="0" smtClean="0"/>
          </a:p>
          <a:p>
            <a:pPr marL="457200" indent="-457200" algn="just"/>
            <a:endParaRPr lang="tr-TR" sz="2000" dirty="0" smtClean="0"/>
          </a:p>
          <a:p>
            <a:pPr marL="457200" indent="-457200" algn="just"/>
            <a:r>
              <a:rPr lang="tr-TR" sz="2000" dirty="0" smtClean="0"/>
              <a:t>CART: </a:t>
            </a:r>
            <a:r>
              <a:rPr lang="tr-TR" sz="2000" dirty="0" err="1" smtClean="0"/>
              <a:t>Complexity</a:t>
            </a:r>
            <a:r>
              <a:rPr lang="tr-TR" sz="2000" dirty="0" smtClean="0"/>
              <a:t> </a:t>
            </a:r>
            <a:r>
              <a:rPr lang="tr-TR" sz="2000" dirty="0" err="1" smtClean="0"/>
              <a:t>parameter</a:t>
            </a:r>
            <a:r>
              <a:rPr lang="tr-TR" sz="2000" dirty="0" smtClean="0"/>
              <a:t> (</a:t>
            </a:r>
            <a:r>
              <a:rPr lang="tr-TR" sz="2000" i="1" dirty="0" err="1" smtClean="0"/>
              <a:t>C</a:t>
            </a:r>
            <a:r>
              <a:rPr lang="tr-TR" sz="2000" i="1" baseline="-25000" dirty="0" err="1" smtClean="0"/>
              <a:t>p</a:t>
            </a:r>
            <a:r>
              <a:rPr lang="tr-TR" sz="2000" dirty="0" smtClean="0"/>
              <a:t>)</a:t>
            </a:r>
          </a:p>
          <a:p>
            <a:pPr marL="457200" indent="-457200" algn="just"/>
            <a:endParaRPr lang="tr-TR" sz="2000" dirty="0" smtClean="0"/>
          </a:p>
          <a:p>
            <a:pPr marL="457200" indent="-457200" algn="just"/>
            <a:r>
              <a:rPr lang="tr-TR" sz="2000" dirty="0" err="1" smtClean="0"/>
              <a:t>Multi</a:t>
            </a:r>
            <a:r>
              <a:rPr lang="tr-TR" sz="2000" dirty="0" smtClean="0"/>
              <a:t>-</a:t>
            </a:r>
            <a:r>
              <a:rPr lang="tr-TR" sz="2000" dirty="0" err="1" smtClean="0"/>
              <a:t>layer</a:t>
            </a:r>
            <a:r>
              <a:rPr lang="tr-TR" sz="2000" dirty="0" smtClean="0"/>
              <a:t> </a:t>
            </a:r>
            <a:r>
              <a:rPr lang="tr-TR" sz="2000" dirty="0" err="1" smtClean="0"/>
              <a:t>Perceptron</a:t>
            </a:r>
            <a:r>
              <a:rPr lang="tr-TR" sz="2000" dirty="0" smtClean="0"/>
              <a:t>: </a:t>
            </a:r>
            <a:r>
              <a:rPr lang="tr-TR" sz="2000" dirty="0" err="1" smtClean="0"/>
              <a:t>Number</a:t>
            </a:r>
            <a:r>
              <a:rPr lang="tr-TR" sz="2000" dirty="0" smtClean="0"/>
              <a:t> of </a:t>
            </a:r>
            <a:r>
              <a:rPr lang="tr-TR" sz="2000" dirty="0" err="1" smtClean="0"/>
              <a:t>hidden</a:t>
            </a:r>
            <a:r>
              <a:rPr lang="tr-TR" sz="2000" dirty="0" smtClean="0"/>
              <a:t> </a:t>
            </a:r>
            <a:r>
              <a:rPr lang="tr-TR" sz="2000" dirty="0" err="1" smtClean="0"/>
              <a:t>layers</a:t>
            </a:r>
            <a:r>
              <a:rPr lang="tr-TR" sz="2000" dirty="0" smtClean="0"/>
              <a:t> (size)</a:t>
            </a:r>
          </a:p>
          <a:p>
            <a:pPr marL="457200" indent="-457200" algn="just"/>
            <a:endParaRPr lang="tr-TR" sz="2000" dirty="0" smtClean="0"/>
          </a:p>
          <a:p>
            <a:pPr marL="457200" indent="-457200" algn="just"/>
            <a:r>
              <a:rPr lang="tr-TR" sz="2000" dirty="0" err="1" smtClean="0"/>
              <a:t>Penalized</a:t>
            </a:r>
            <a:r>
              <a:rPr lang="tr-TR" sz="2000" dirty="0" smtClean="0"/>
              <a:t> </a:t>
            </a:r>
            <a:r>
              <a:rPr lang="tr-TR" sz="2000" dirty="0" err="1" smtClean="0"/>
              <a:t>discriminant</a:t>
            </a:r>
            <a:r>
              <a:rPr lang="tr-TR" sz="2000" dirty="0" smtClean="0"/>
              <a:t> </a:t>
            </a:r>
            <a:r>
              <a:rPr lang="tr-TR" sz="2000" dirty="0" err="1" smtClean="0"/>
              <a:t>analysis</a:t>
            </a:r>
            <a:r>
              <a:rPr lang="tr-TR" sz="2000" dirty="0" smtClean="0"/>
              <a:t>: </a:t>
            </a:r>
            <a:r>
              <a:rPr lang="tr-TR" sz="2000" dirty="0" err="1" smtClean="0"/>
              <a:t>Shrinkage</a:t>
            </a:r>
            <a:r>
              <a:rPr lang="tr-TR" sz="2000" dirty="0" smtClean="0"/>
              <a:t> </a:t>
            </a:r>
            <a:r>
              <a:rPr lang="tr-TR" sz="2000" dirty="0" err="1" smtClean="0"/>
              <a:t>penalty</a:t>
            </a:r>
            <a:r>
              <a:rPr lang="tr-TR" sz="2000" dirty="0" smtClean="0"/>
              <a:t> (</a:t>
            </a:r>
            <a:r>
              <a:rPr lang="el-GR" sz="2000" i="1" dirty="0" smtClean="0"/>
              <a:t>λ</a:t>
            </a:r>
            <a:r>
              <a:rPr lang="tr-TR" sz="2000" dirty="0" smtClean="0"/>
              <a:t>)</a:t>
            </a:r>
          </a:p>
          <a:p>
            <a:pPr marL="457200" indent="-457200" algn="just"/>
            <a:endParaRPr lang="tr-TR" sz="2000" dirty="0" smtClean="0"/>
          </a:p>
          <a:p>
            <a:pPr marL="457200" indent="-457200" algn="just"/>
            <a:r>
              <a:rPr lang="tr-TR" sz="2000" dirty="0" err="1" smtClean="0">
                <a:solidFill>
                  <a:srgbClr val="2A14AC"/>
                </a:solidFill>
                <a:latin typeface="Lucida Console" pitchFamily="49" charset="0"/>
              </a:rPr>
              <a:t>tuneLength</a:t>
            </a:r>
            <a:r>
              <a:rPr lang="tr-TR" sz="2000" dirty="0" smtClean="0">
                <a:solidFill>
                  <a:srgbClr val="2A14AC"/>
                </a:solidFill>
                <a:latin typeface="Lucida Console" pitchFamily="49" charset="0"/>
              </a:rPr>
              <a:t> </a:t>
            </a:r>
            <a:r>
              <a:rPr lang="tr-TR" sz="2000" dirty="0" err="1" smtClean="0"/>
              <a:t>argument</a:t>
            </a:r>
            <a:r>
              <a:rPr lang="tr-TR" sz="2000" dirty="0" smtClean="0"/>
              <a:t> inside </a:t>
            </a:r>
            <a:r>
              <a:rPr lang="tr-TR" sz="2000" dirty="0" err="1" smtClean="0">
                <a:solidFill>
                  <a:srgbClr val="2A14AC"/>
                </a:solidFill>
                <a:latin typeface="Lucida Console" pitchFamily="49" charset="0"/>
              </a:rPr>
              <a:t>caret</a:t>
            </a:r>
            <a:r>
              <a:rPr lang="tr-TR" sz="2000" dirty="0" smtClean="0">
                <a:solidFill>
                  <a:srgbClr val="2A14AC"/>
                </a:solidFill>
                <a:latin typeface="Lucida Console" pitchFamily="49" charset="0"/>
              </a:rPr>
              <a:t>:::</a:t>
            </a:r>
            <a:r>
              <a:rPr lang="tr-TR" sz="2000" dirty="0" err="1" smtClean="0">
                <a:solidFill>
                  <a:srgbClr val="2A14AC"/>
                </a:solidFill>
                <a:latin typeface="Lucida Console" pitchFamily="49" charset="0"/>
              </a:rPr>
              <a:t>train</a:t>
            </a:r>
            <a:r>
              <a:rPr lang="tr-TR" sz="2000" dirty="0" smtClean="0">
                <a:solidFill>
                  <a:srgbClr val="2A14AC"/>
                </a:solidFill>
                <a:latin typeface="Lucida Console" pitchFamily="49" charset="0"/>
              </a:rPr>
              <a:t> </a:t>
            </a:r>
            <a:r>
              <a:rPr lang="tr-TR" sz="2000" dirty="0" smtClean="0"/>
              <a:t>can be </a:t>
            </a:r>
            <a:r>
              <a:rPr lang="tr-TR" sz="2000" dirty="0" err="1" smtClean="0"/>
              <a:t>used</a:t>
            </a:r>
            <a:r>
              <a:rPr lang="tr-TR" sz="2000" dirty="0" smtClean="0"/>
              <a:t> </a:t>
            </a:r>
            <a:r>
              <a:rPr lang="tr-TR" sz="2000" dirty="0" err="1" smtClean="0"/>
              <a:t>to</a:t>
            </a:r>
            <a:r>
              <a:rPr lang="tr-TR" sz="2000" dirty="0" smtClean="0"/>
              <a:t> </a:t>
            </a:r>
            <a:r>
              <a:rPr lang="tr-TR" sz="2000" dirty="0" err="1" smtClean="0"/>
              <a:t>identify</a:t>
            </a:r>
            <a:r>
              <a:rPr lang="tr-TR" sz="2000" dirty="0" smtClean="0"/>
              <a:t> </a:t>
            </a:r>
            <a:r>
              <a:rPr lang="en-US" sz="2000" dirty="0" smtClean="0"/>
              <a:t>the amount of granularity in the tuning parameter grid</a:t>
            </a:r>
            <a:endParaRPr lang="tr-TR" sz="2000" dirty="0" smtClean="0"/>
          </a:p>
        </p:txBody>
      </p:sp>
      <p:sp>
        <p:nvSpPr>
          <p:cNvPr id="887810" name="Rectangle 2"/>
          <p:cNvSpPr>
            <a:spLocks noChangeArrowheads="1"/>
          </p:cNvSpPr>
          <p:nvPr/>
        </p:nvSpPr>
        <p:spPr bwMode="auto">
          <a:xfrm>
            <a:off x="1643042" y="4786322"/>
            <a:ext cx="7500958" cy="215444"/>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1400" i="0" u="none" strike="noStrike" cap="none" normalizeH="0" baseline="0" dirty="0" smtClean="0">
                <a:ln>
                  <a:noFill/>
                </a:ln>
                <a:solidFill>
                  <a:srgbClr val="0000FF"/>
                </a:solidFill>
                <a:effectLst/>
                <a:latin typeface="Lucida Console" pitchFamily="49" charset="0"/>
                <a:cs typeface="Arial" pitchFamily="34" charset="0"/>
              </a:rPr>
              <a:t>&gt; </a:t>
            </a:r>
            <a:r>
              <a:rPr kumimoji="0" lang="tr-TR" sz="1400" i="0" u="none" strike="noStrike" cap="none" normalizeH="0" baseline="0" dirty="0" err="1" smtClean="0">
                <a:ln>
                  <a:noFill/>
                </a:ln>
                <a:solidFill>
                  <a:srgbClr val="0000FF"/>
                </a:solidFill>
                <a:effectLst/>
                <a:latin typeface="Lucida Console" pitchFamily="49" charset="0"/>
                <a:cs typeface="Arial" pitchFamily="34" charset="0"/>
              </a:rPr>
              <a:t>train</a:t>
            </a:r>
            <a:r>
              <a:rPr kumimoji="0" lang="tr-TR" sz="1400" i="0" u="none" strike="noStrike" cap="none" normalizeH="0" baseline="0" dirty="0" smtClean="0">
                <a:ln>
                  <a:noFill/>
                </a:ln>
                <a:solidFill>
                  <a:srgbClr val="0000FF"/>
                </a:solidFill>
                <a:effectLst/>
                <a:latin typeface="Lucida Console" pitchFamily="49" charset="0"/>
                <a:cs typeface="Arial" pitchFamily="34" charset="0"/>
              </a:rPr>
              <a:t>(</a:t>
            </a:r>
            <a:r>
              <a:rPr kumimoji="0" lang="tr-TR" sz="1400" i="0" u="none" strike="noStrike" cap="none" normalizeH="0" baseline="0" dirty="0" err="1" smtClean="0">
                <a:ln>
                  <a:noFill/>
                </a:ln>
                <a:solidFill>
                  <a:srgbClr val="0000FF"/>
                </a:solidFill>
                <a:effectLst/>
                <a:latin typeface="Lucida Console" pitchFamily="49" charset="0"/>
                <a:cs typeface="Arial" pitchFamily="34" charset="0"/>
              </a:rPr>
              <a:t>Species</a:t>
            </a:r>
            <a:r>
              <a:rPr kumimoji="0" lang="tr-TR" sz="1400" i="0" u="none" strike="noStrike" cap="none" normalizeH="0" baseline="0" dirty="0" smtClean="0">
                <a:ln>
                  <a:noFill/>
                </a:ln>
                <a:solidFill>
                  <a:srgbClr val="0000FF"/>
                </a:solidFill>
                <a:effectLst/>
                <a:latin typeface="Lucida Console" pitchFamily="49" charset="0"/>
                <a:cs typeface="Arial" pitchFamily="34" charset="0"/>
              </a:rPr>
              <a:t>~., data = iris, </a:t>
            </a:r>
            <a:r>
              <a:rPr kumimoji="0" lang="tr-TR" sz="1400" i="0" u="none" strike="noStrike" cap="none" normalizeH="0" baseline="0" dirty="0" err="1" smtClean="0">
                <a:ln>
                  <a:noFill/>
                </a:ln>
                <a:solidFill>
                  <a:srgbClr val="0000FF"/>
                </a:solidFill>
                <a:effectLst/>
                <a:latin typeface="Lucida Console" pitchFamily="49" charset="0"/>
                <a:cs typeface="Arial" pitchFamily="34" charset="0"/>
              </a:rPr>
              <a:t>method</a:t>
            </a:r>
            <a:r>
              <a:rPr kumimoji="0" lang="tr-TR" sz="1400" i="0" u="none" strike="noStrike" cap="none" normalizeH="0" baseline="0" dirty="0" smtClean="0">
                <a:ln>
                  <a:noFill/>
                </a:ln>
                <a:solidFill>
                  <a:srgbClr val="0000FF"/>
                </a:solidFill>
                <a:effectLst/>
                <a:latin typeface="Lucida Console" pitchFamily="49" charset="0"/>
                <a:cs typeface="Arial" pitchFamily="34" charset="0"/>
              </a:rPr>
              <a:t> = "</a:t>
            </a:r>
            <a:r>
              <a:rPr kumimoji="0" lang="tr-TR" sz="1400" i="0" u="none" strike="noStrike" cap="none" normalizeH="0" baseline="0" dirty="0" err="1" smtClean="0">
                <a:ln>
                  <a:noFill/>
                </a:ln>
                <a:solidFill>
                  <a:srgbClr val="0000FF"/>
                </a:solidFill>
                <a:effectLst/>
                <a:latin typeface="Lucida Console" pitchFamily="49" charset="0"/>
                <a:cs typeface="Arial" pitchFamily="34" charset="0"/>
              </a:rPr>
              <a:t>rpart</a:t>
            </a:r>
            <a:r>
              <a:rPr kumimoji="0" lang="tr-TR" sz="1400" i="0" u="none" strike="noStrike" cap="none" normalizeH="0" baseline="0" dirty="0" smtClean="0">
                <a:ln>
                  <a:noFill/>
                </a:ln>
                <a:solidFill>
                  <a:srgbClr val="0000FF"/>
                </a:solidFill>
                <a:effectLst/>
                <a:latin typeface="Lucida Console" pitchFamily="49" charset="0"/>
                <a:cs typeface="Arial" pitchFamily="34" charset="0"/>
              </a:rPr>
              <a:t>", </a:t>
            </a:r>
            <a:r>
              <a:rPr kumimoji="0" lang="tr-TR" sz="1400" i="0" u="none" strike="noStrike" cap="none" normalizeH="0" baseline="0" dirty="0" err="1" smtClean="0">
                <a:ln>
                  <a:noFill/>
                </a:ln>
                <a:solidFill>
                  <a:srgbClr val="0000FF"/>
                </a:solidFill>
                <a:effectLst/>
                <a:latin typeface="Lucida Console" pitchFamily="49" charset="0"/>
                <a:cs typeface="Arial" pitchFamily="34" charset="0"/>
              </a:rPr>
              <a:t>tuneLength</a:t>
            </a:r>
            <a:r>
              <a:rPr kumimoji="0" lang="tr-TR" sz="1400" i="0" u="none" strike="noStrike" cap="none" normalizeH="0" baseline="0" dirty="0" smtClean="0">
                <a:ln>
                  <a:noFill/>
                </a:ln>
                <a:solidFill>
                  <a:srgbClr val="0000FF"/>
                </a:solidFill>
                <a:effectLst/>
                <a:latin typeface="Lucida Console" pitchFamily="49" charset="0"/>
                <a:cs typeface="Arial" pitchFamily="34" charset="0"/>
              </a:rPr>
              <a:t> = 7)</a:t>
            </a:r>
            <a:endParaRPr kumimoji="0" lang="tr-TR" sz="3200" i="0" u="none" strike="noStrike" cap="none" normalizeH="0" baseline="0" dirty="0" smtClean="0">
              <a:ln>
                <a:noFill/>
              </a:ln>
              <a:solidFill>
                <a:schemeClr val="tx1"/>
              </a:solidFill>
              <a:effectLst/>
              <a:latin typeface="Arial" pitchFamily="34" charset="0"/>
              <a:cs typeface="Arial" pitchFamily="34" charset="0"/>
            </a:endParaRPr>
          </a:p>
        </p:txBody>
      </p:sp>
      <p:pic>
        <p:nvPicPr>
          <p:cNvPr id="887812" name="Picture 4"/>
          <p:cNvPicPr>
            <a:picLocks noChangeAspect="1" noChangeArrowheads="1"/>
          </p:cNvPicPr>
          <p:nvPr/>
        </p:nvPicPr>
        <p:blipFill>
          <a:blip r:embed="rId3"/>
          <a:srcRect/>
          <a:stretch>
            <a:fillRect/>
          </a:stretch>
        </p:blipFill>
        <p:spPr bwMode="auto">
          <a:xfrm>
            <a:off x="2214546" y="5072074"/>
            <a:ext cx="5448300" cy="1600200"/>
          </a:xfrm>
          <a:prstGeom prst="rect">
            <a:avLst/>
          </a:prstGeom>
          <a:noFill/>
          <a:ln w="9525">
            <a:noFill/>
            <a:miter lim="800000"/>
            <a:headEnd/>
            <a:tailEnd/>
          </a:ln>
          <a:effectLst/>
        </p:spPr>
      </p:pic>
      <p:sp>
        <p:nvSpPr>
          <p:cNvPr id="18" name="17 Yuvarlatılmış Dikdörtgen"/>
          <p:cNvSpPr/>
          <p:nvPr/>
        </p:nvSpPr>
        <p:spPr>
          <a:xfrm>
            <a:off x="6858016" y="4786322"/>
            <a:ext cx="1714512" cy="2857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18 Yuvarlatılmış Dikdörtgen"/>
          <p:cNvSpPr/>
          <p:nvPr/>
        </p:nvSpPr>
        <p:spPr>
          <a:xfrm>
            <a:off x="2214546" y="5072074"/>
            <a:ext cx="1000132" cy="128588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19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1" name="20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2"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MODELING STRATEGY</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Simplest</a:t>
            </a:r>
            <a:r>
              <a:rPr lang="tr-TR" sz="2000" dirty="0" smtClean="0"/>
              <a:t> </a:t>
            </a:r>
            <a:r>
              <a:rPr lang="tr-TR" sz="2000" dirty="0" err="1" smtClean="0"/>
              <a:t>and</a:t>
            </a:r>
            <a:r>
              <a:rPr lang="tr-TR" sz="2000" dirty="0" smtClean="0"/>
              <a:t> </a:t>
            </a:r>
            <a:r>
              <a:rPr lang="tr-TR" sz="2000" dirty="0" err="1" smtClean="0"/>
              <a:t>most</a:t>
            </a:r>
            <a:r>
              <a:rPr lang="tr-TR" sz="2000" dirty="0" smtClean="0"/>
              <a:t> </a:t>
            </a:r>
            <a:r>
              <a:rPr lang="tr-TR" sz="2000" dirty="0" err="1" smtClean="0"/>
              <a:t>accurate</a:t>
            </a:r>
            <a:r>
              <a:rPr lang="tr-TR" sz="2000" dirty="0" smtClean="0"/>
              <a:t> model</a:t>
            </a:r>
            <a:endParaRPr lang="tr-TR" sz="2400" dirty="0" smtClean="0"/>
          </a:p>
          <a:p>
            <a:pPr marL="457200" indent="-457200" algn="just"/>
            <a:endParaRPr lang="tr-TR" sz="2000" dirty="0" smtClean="0"/>
          </a:p>
          <a:p>
            <a:pPr marL="457200" indent="-457200" algn="just"/>
            <a:endParaRPr lang="tr-TR" sz="2000" dirty="0" smtClean="0"/>
          </a:p>
          <a:p>
            <a:pPr marL="457200" indent="-457200" algn="just"/>
            <a:r>
              <a:rPr lang="tr-TR" sz="2000" u="sng" dirty="0" err="1" smtClean="0"/>
              <a:t>Try</a:t>
            </a:r>
            <a:r>
              <a:rPr lang="tr-TR" sz="2000" u="sng" dirty="0" smtClean="0"/>
              <a:t> </a:t>
            </a:r>
            <a:r>
              <a:rPr lang="tr-TR" sz="2000" u="sng" dirty="0" err="1" smtClean="0"/>
              <a:t>to</a:t>
            </a:r>
            <a:r>
              <a:rPr lang="tr-TR" sz="2000" u="sng" dirty="0" smtClean="0"/>
              <a:t> </a:t>
            </a:r>
            <a:r>
              <a:rPr lang="tr-TR" sz="2000" u="sng" dirty="0" err="1" smtClean="0"/>
              <a:t>identify</a:t>
            </a:r>
            <a:r>
              <a:rPr lang="tr-TR" sz="2000" u="sng" dirty="0" smtClean="0"/>
              <a:t> a </a:t>
            </a:r>
            <a:r>
              <a:rPr lang="tr-TR" sz="2000" u="sng" dirty="0" err="1" smtClean="0"/>
              <a:t>success</a:t>
            </a:r>
            <a:r>
              <a:rPr lang="tr-TR" sz="2000" u="sng" dirty="0" smtClean="0"/>
              <a:t> </a:t>
            </a:r>
            <a:r>
              <a:rPr lang="tr-TR" sz="2000" u="sng" dirty="0" err="1" smtClean="0"/>
              <a:t>criteria</a:t>
            </a:r>
            <a:endParaRPr lang="tr-TR" sz="2000" u="sng"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r>
              <a:rPr lang="tr-TR" sz="2000" dirty="0" smtClean="0"/>
              <a:t>Start </a:t>
            </a:r>
            <a:r>
              <a:rPr lang="tr-TR" sz="2000" dirty="0" err="1" smtClean="0"/>
              <a:t>with</a:t>
            </a:r>
            <a:r>
              <a:rPr lang="tr-TR" sz="2000" dirty="0" smtClean="0"/>
              <a:t> a </a:t>
            </a:r>
            <a:r>
              <a:rPr lang="tr-TR" sz="2000" dirty="0" err="1" smtClean="0"/>
              <a:t>powerful</a:t>
            </a:r>
            <a:r>
              <a:rPr lang="tr-TR" sz="2000" dirty="0" smtClean="0"/>
              <a:t> </a:t>
            </a:r>
            <a:r>
              <a:rPr lang="tr-TR" sz="2000" dirty="0" err="1" smtClean="0"/>
              <a:t>black</a:t>
            </a:r>
            <a:r>
              <a:rPr lang="tr-TR" sz="2000" dirty="0" smtClean="0"/>
              <a:t>-</a:t>
            </a:r>
            <a:r>
              <a:rPr lang="tr-TR" sz="2000" dirty="0" err="1" smtClean="0"/>
              <a:t>box</a:t>
            </a:r>
            <a:r>
              <a:rPr lang="tr-TR" sz="2000" dirty="0" smtClean="0"/>
              <a:t> </a:t>
            </a:r>
            <a:r>
              <a:rPr lang="tr-TR" sz="2000" dirty="0" err="1" smtClean="0"/>
              <a:t>type</a:t>
            </a:r>
            <a:r>
              <a:rPr lang="tr-TR" sz="2000" dirty="0" smtClean="0"/>
              <a:t> model, </a:t>
            </a:r>
            <a:r>
              <a:rPr lang="tr-TR" sz="2000" dirty="0" err="1" smtClean="0"/>
              <a:t>then</a:t>
            </a:r>
            <a:r>
              <a:rPr lang="tr-TR" sz="2000" dirty="0" smtClean="0"/>
              <a:t> </a:t>
            </a:r>
            <a:r>
              <a:rPr lang="tr-TR" sz="2000" dirty="0" err="1" smtClean="0"/>
              <a:t>go</a:t>
            </a:r>
            <a:r>
              <a:rPr lang="tr-TR" sz="2000" dirty="0" smtClean="0"/>
              <a:t> </a:t>
            </a:r>
            <a:r>
              <a:rPr lang="tr-TR" sz="2000" dirty="0" err="1" smtClean="0"/>
              <a:t>simpler</a:t>
            </a:r>
            <a:endParaRPr lang="tr-TR" sz="2000" dirty="0" smtClean="0"/>
          </a:p>
          <a:p>
            <a:pPr marL="457200" indent="-457200" algn="just">
              <a:buNone/>
            </a:pPr>
            <a:r>
              <a:rPr lang="tr-TR" sz="2000" dirty="0" smtClean="0"/>
              <a:t>                                                            </a:t>
            </a:r>
            <a:r>
              <a:rPr lang="tr-TR" sz="2000" dirty="0" err="1" smtClean="0"/>
              <a:t>or</a:t>
            </a:r>
            <a:endParaRPr lang="tr-TR" sz="2000" dirty="0" smtClean="0"/>
          </a:p>
          <a:p>
            <a:pPr marL="457200" indent="-457200" algn="just"/>
            <a:r>
              <a:rPr lang="tr-TR" sz="2000" dirty="0" smtClean="0"/>
              <a:t>Start </a:t>
            </a:r>
            <a:r>
              <a:rPr lang="tr-TR" sz="2000" dirty="0" err="1" smtClean="0"/>
              <a:t>with</a:t>
            </a:r>
            <a:r>
              <a:rPr lang="tr-TR" sz="2000" dirty="0" smtClean="0"/>
              <a:t> a </a:t>
            </a:r>
            <a:r>
              <a:rPr lang="tr-TR" sz="2000" dirty="0" err="1" smtClean="0"/>
              <a:t>simple</a:t>
            </a:r>
            <a:r>
              <a:rPr lang="tr-TR" sz="2000" dirty="0" smtClean="0"/>
              <a:t> model, </a:t>
            </a:r>
            <a:r>
              <a:rPr lang="tr-TR" sz="2000" dirty="0" err="1" smtClean="0"/>
              <a:t>go</a:t>
            </a:r>
            <a:r>
              <a:rPr lang="tr-TR" sz="2000" dirty="0" smtClean="0"/>
              <a:t> on </a:t>
            </a:r>
            <a:r>
              <a:rPr lang="tr-TR" sz="2000" dirty="0" err="1" smtClean="0"/>
              <a:t>with</a:t>
            </a:r>
            <a:r>
              <a:rPr lang="tr-TR" sz="2000" dirty="0" smtClean="0"/>
              <a:t> </a:t>
            </a:r>
            <a:r>
              <a:rPr lang="tr-TR" sz="2000" dirty="0" err="1" smtClean="0"/>
              <a:t>more</a:t>
            </a:r>
            <a:r>
              <a:rPr lang="tr-TR" sz="2000" dirty="0" smtClean="0"/>
              <a:t> </a:t>
            </a:r>
            <a:r>
              <a:rPr lang="tr-TR" sz="2000" dirty="0" err="1" smtClean="0"/>
              <a:t>complex</a:t>
            </a:r>
            <a:r>
              <a:rPr lang="tr-TR" sz="2000" dirty="0" smtClean="0"/>
              <a:t> </a:t>
            </a:r>
            <a:r>
              <a:rPr lang="tr-TR" sz="2000" dirty="0" err="1" smtClean="0"/>
              <a:t>models</a:t>
            </a:r>
            <a:endParaRPr lang="tr-TR" sz="2000" dirty="0" smtClean="0"/>
          </a:p>
          <a:p>
            <a:pPr marL="457200" indent="-457200" algn="just">
              <a:buNone/>
            </a:pPr>
            <a:r>
              <a:rPr lang="tr-TR" sz="2000" dirty="0" smtClean="0"/>
              <a:t>                                                           </a:t>
            </a:r>
            <a:endParaRPr lang="tr-TR" sz="2000" dirty="0"/>
          </a:p>
          <a:p>
            <a:pPr marL="457200" indent="-457200" algn="just">
              <a:buNone/>
            </a:pPr>
            <a:endParaRPr lang="tr-TR" sz="2000" dirty="0" smtClean="0"/>
          </a:p>
          <a:p>
            <a:pPr marL="457200" indent="-457200" algn="just"/>
            <a:r>
              <a:rPr lang="tr-TR" sz="2000" dirty="0" err="1" smtClean="0"/>
              <a:t>Apply</a:t>
            </a:r>
            <a:r>
              <a:rPr lang="tr-TR" sz="2000" dirty="0" smtClean="0"/>
              <a:t> </a:t>
            </a:r>
            <a:r>
              <a:rPr lang="tr-TR" sz="2000" dirty="0" err="1" smtClean="0"/>
              <a:t>dozens</a:t>
            </a:r>
            <a:r>
              <a:rPr lang="tr-TR" sz="2000" dirty="0" smtClean="0"/>
              <a:t> of </a:t>
            </a:r>
            <a:r>
              <a:rPr lang="tr-TR" sz="2000" dirty="0" err="1" smtClean="0"/>
              <a:t>models</a:t>
            </a:r>
            <a:r>
              <a:rPr lang="tr-TR" sz="2000" dirty="0" smtClean="0"/>
              <a:t> </a:t>
            </a:r>
            <a:r>
              <a:rPr lang="tr-TR" sz="2000" dirty="0" err="1" smtClean="0"/>
              <a:t>and</a:t>
            </a:r>
            <a:r>
              <a:rPr lang="tr-TR" sz="2000" dirty="0" smtClean="0"/>
              <a:t> </a:t>
            </a:r>
            <a:r>
              <a:rPr lang="tr-TR" sz="2000" dirty="0" err="1" smtClean="0"/>
              <a:t>see</a:t>
            </a:r>
            <a:r>
              <a:rPr lang="tr-TR" sz="2000" dirty="0" smtClean="0"/>
              <a:t> </a:t>
            </a:r>
            <a:r>
              <a:rPr lang="tr-TR" sz="2000" dirty="0" err="1" smtClean="0"/>
              <a:t>the</a:t>
            </a:r>
            <a:r>
              <a:rPr lang="tr-TR" sz="2000" dirty="0" smtClean="0"/>
              <a:t> </a:t>
            </a:r>
            <a:r>
              <a:rPr lang="tr-TR" sz="2000" dirty="0" err="1" smtClean="0"/>
              <a:t>big</a:t>
            </a:r>
            <a:r>
              <a:rPr lang="tr-TR" sz="2000" dirty="0" smtClean="0"/>
              <a:t> </a:t>
            </a:r>
            <a:r>
              <a:rPr lang="tr-TR" sz="2000" dirty="0" err="1" smtClean="0"/>
              <a:t>picture</a:t>
            </a:r>
            <a:endParaRPr lang="tr-TR" sz="2000" dirty="0" smtClean="0"/>
          </a:p>
          <a:p>
            <a:pPr marL="457200" indent="-457200" algn="just">
              <a:buFont typeface="+mj-lt"/>
              <a:buAutoNum type="arabicPeriod"/>
            </a:pPr>
            <a:endParaRPr lang="tr-TR" sz="2000" dirty="0" smtClean="0"/>
          </a:p>
        </p:txBody>
      </p:sp>
      <p:pic>
        <p:nvPicPr>
          <p:cNvPr id="69325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072330" y="1500174"/>
            <a:ext cx="1428760" cy="1444547"/>
          </a:xfrm>
          <a:prstGeom prst="rect">
            <a:avLst/>
          </a:prstGeom>
          <a:noFill/>
          <a:ln w="9525">
            <a:noFill/>
            <a:miter lim="800000"/>
            <a:headEnd/>
            <a:tailEnd/>
          </a:ln>
          <a:effectLst/>
        </p:spPr>
      </p:pic>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MODELING STRATEGY</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94274" name="Picture 2"/>
          <p:cNvPicPr>
            <a:picLocks noChangeAspect="1" noChangeArrowheads="1"/>
          </p:cNvPicPr>
          <p:nvPr/>
        </p:nvPicPr>
        <p:blipFill>
          <a:blip r:embed="rId3" cstate="print"/>
          <a:srcRect t="9583"/>
          <a:stretch>
            <a:fillRect/>
          </a:stretch>
        </p:blipFill>
        <p:spPr bwMode="auto">
          <a:xfrm>
            <a:off x="1643074" y="1142984"/>
            <a:ext cx="7500958" cy="2696110"/>
          </a:xfrm>
          <a:prstGeom prst="rect">
            <a:avLst/>
          </a:prstGeom>
          <a:noFill/>
          <a:ln w="9525">
            <a:noFill/>
            <a:miter lim="800000"/>
            <a:headEnd/>
            <a:tailEnd/>
          </a:ln>
          <a:effectLst/>
        </p:spPr>
      </p:pic>
      <p:pic>
        <p:nvPicPr>
          <p:cNvPr id="694275" name="Picture 3"/>
          <p:cNvPicPr>
            <a:picLocks noChangeAspect="1" noChangeArrowheads="1"/>
          </p:cNvPicPr>
          <p:nvPr/>
        </p:nvPicPr>
        <p:blipFill>
          <a:blip r:embed="rId4" cstate="print"/>
          <a:srcRect t="3307"/>
          <a:stretch>
            <a:fillRect/>
          </a:stretch>
        </p:blipFill>
        <p:spPr bwMode="auto">
          <a:xfrm>
            <a:off x="1643042" y="3714752"/>
            <a:ext cx="7500957" cy="3143272"/>
          </a:xfrm>
          <a:prstGeom prst="rect">
            <a:avLst/>
          </a:prstGeom>
          <a:noFill/>
          <a:ln w="9525">
            <a:noFill/>
            <a:miter lim="800000"/>
            <a:headEnd/>
            <a:tailEnd/>
          </a:ln>
          <a:effectLst/>
        </p:spPr>
      </p:pic>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SPLITTING THE DATA</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marL="457200" indent="-457200" algn="just"/>
            <a:r>
              <a:rPr lang="tr-TR" sz="2000" dirty="0" err="1" smtClean="0"/>
              <a:t>Simple</a:t>
            </a:r>
            <a:r>
              <a:rPr lang="tr-TR" sz="2000" dirty="0" smtClean="0"/>
              <a:t> </a:t>
            </a:r>
            <a:r>
              <a:rPr lang="tr-TR" sz="2000" dirty="0" err="1" smtClean="0"/>
              <a:t>random</a:t>
            </a:r>
            <a:r>
              <a:rPr lang="tr-TR" sz="2000" dirty="0" smtClean="0"/>
              <a:t> </a:t>
            </a:r>
            <a:r>
              <a:rPr lang="tr-TR" sz="2000" dirty="0" err="1" smtClean="0"/>
              <a:t>sampling</a:t>
            </a:r>
            <a:endParaRPr lang="tr-TR" sz="2000" dirty="0" smtClean="0"/>
          </a:p>
          <a:p>
            <a:pPr marL="457200" indent="-457200" algn="just"/>
            <a:endParaRPr lang="tr-TR" sz="2000" dirty="0" smtClean="0"/>
          </a:p>
          <a:p>
            <a:pPr marL="457200" indent="-457200" algn="just"/>
            <a:r>
              <a:rPr lang="tr-TR" sz="2000" dirty="0" err="1" smtClean="0"/>
              <a:t>Stratified</a:t>
            </a:r>
            <a:r>
              <a:rPr lang="tr-TR" sz="2000" dirty="0" smtClean="0"/>
              <a:t> </a:t>
            </a:r>
            <a:r>
              <a:rPr lang="tr-TR" sz="2000" dirty="0" err="1" smtClean="0"/>
              <a:t>sampling</a:t>
            </a:r>
            <a:r>
              <a:rPr lang="tr-TR" sz="2000" dirty="0" smtClean="0"/>
              <a:t> </a:t>
            </a:r>
            <a:r>
              <a:rPr lang="tr-TR" sz="2000" dirty="0" err="1" smtClean="0"/>
              <a:t>based</a:t>
            </a:r>
            <a:r>
              <a:rPr lang="tr-TR" sz="2000" dirty="0" smtClean="0"/>
              <a:t> on </a:t>
            </a:r>
            <a:r>
              <a:rPr lang="tr-TR" sz="2000" dirty="0" err="1" smtClean="0"/>
              <a:t>the</a:t>
            </a:r>
            <a:r>
              <a:rPr lang="tr-TR" sz="2000" dirty="0" smtClean="0"/>
              <a:t> </a:t>
            </a:r>
            <a:r>
              <a:rPr lang="tr-TR" sz="2000" dirty="0" err="1" smtClean="0"/>
              <a:t>output</a:t>
            </a:r>
            <a:r>
              <a:rPr lang="tr-TR" sz="2000" dirty="0" smtClean="0"/>
              <a:t> </a:t>
            </a:r>
            <a:r>
              <a:rPr lang="tr-TR" sz="2000" dirty="0" err="1" smtClean="0"/>
              <a:t>feature</a:t>
            </a:r>
            <a:endParaRPr lang="tr-TR" sz="2000" dirty="0" smtClean="0"/>
          </a:p>
          <a:p>
            <a:pPr marL="457200" indent="-457200" algn="just"/>
            <a:endParaRPr lang="tr-TR" sz="2000" dirty="0" smtClean="0"/>
          </a:p>
          <a:p>
            <a:pPr marL="457200" indent="-457200" algn="just"/>
            <a:r>
              <a:rPr lang="en-US" sz="2000" dirty="0" smtClean="0"/>
              <a:t>For classification, this would mean sampling within the classes as to preserve the distribution of the outcome in the training and test sets </a:t>
            </a:r>
            <a:endParaRPr lang="tr-TR" sz="2000" dirty="0" smtClean="0"/>
          </a:p>
          <a:p>
            <a:pPr marL="457200" indent="-457200" algn="just"/>
            <a:endParaRPr lang="tr-TR" sz="2000" dirty="0" smtClean="0"/>
          </a:p>
          <a:p>
            <a:pPr marL="457200" indent="-457200" algn="just"/>
            <a:r>
              <a:rPr lang="en-US" sz="2000" dirty="0" smtClean="0"/>
              <a:t>For regression, the function determines the quartiles of the data set and samples within those groups</a:t>
            </a:r>
            <a:endParaRPr lang="tr-TR" sz="2000" dirty="0" smtClean="0"/>
          </a:p>
          <a:p>
            <a:pPr marL="457200" indent="-457200" algn="just"/>
            <a:endParaRPr lang="tr-TR" sz="2000" dirty="0" smtClean="0"/>
          </a:p>
          <a:p>
            <a:pPr marL="457200" indent="-457200" algn="just"/>
            <a:endParaRPr lang="tr-TR" sz="2000" dirty="0" smtClean="0"/>
          </a:p>
        </p:txBody>
      </p:sp>
      <p:sp>
        <p:nvSpPr>
          <p:cNvPr id="11" name="Rectangle 3"/>
          <p:cNvSpPr>
            <a:spLocks noChangeArrowheads="1"/>
          </p:cNvSpPr>
          <p:nvPr/>
        </p:nvSpPr>
        <p:spPr bwMode="auto">
          <a:xfrm>
            <a:off x="1643074" y="5000636"/>
            <a:ext cx="7500926" cy="553998"/>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tr-TR" b="0" i="0" u="none" strike="noStrike" cap="none" normalizeH="0" baseline="0" dirty="0" smtClean="0">
                <a:ln>
                  <a:noFill/>
                </a:ln>
                <a:solidFill>
                  <a:srgbClr val="2A14AC"/>
                </a:solidFill>
                <a:effectLst/>
                <a:latin typeface="Lucida Console" pitchFamily="49" charset="0"/>
                <a:cs typeface="Arial" pitchFamily="34" charset="0"/>
              </a:rPr>
              <a:t>&gt; </a:t>
            </a:r>
            <a:r>
              <a:rPr kumimoji="0" lang="tr-TR" b="0" i="0" u="none" strike="noStrike" cap="none" normalizeH="0" baseline="0" dirty="0" err="1" smtClean="0">
                <a:ln>
                  <a:noFill/>
                </a:ln>
                <a:solidFill>
                  <a:srgbClr val="2A14AC"/>
                </a:solidFill>
                <a:effectLst/>
                <a:latin typeface="Lucida Console" pitchFamily="49" charset="0"/>
                <a:cs typeface="Arial" pitchFamily="34" charset="0"/>
              </a:rPr>
              <a:t>sample</a:t>
            </a:r>
            <a:r>
              <a:rPr kumimoji="0" lang="tr-TR" b="0" i="0" u="none" strike="noStrike" cap="none" normalizeH="0" baseline="0" dirty="0" smtClean="0">
                <a:ln>
                  <a:noFill/>
                </a:ln>
                <a:solidFill>
                  <a:srgbClr val="2A14AC"/>
                </a:solidFill>
                <a:effectLst/>
                <a:latin typeface="Lucida Console" pitchFamily="49" charset="0"/>
                <a:cs typeface="Arial" pitchFamily="34" charset="0"/>
              </a:rPr>
              <a:t>() </a:t>
            </a:r>
            <a:r>
              <a:rPr kumimoji="0" lang="tr-TR" b="0" i="0" u="none" strike="noStrike" cap="none" normalizeH="0" baseline="0" dirty="0" smtClean="0">
                <a:ln>
                  <a:noFill/>
                </a:ln>
                <a:solidFill>
                  <a:srgbClr val="00B050"/>
                </a:solidFill>
                <a:effectLst/>
                <a:latin typeface="Lucida Console" pitchFamily="49" charset="0"/>
                <a:cs typeface="Arial" pitchFamily="34" charset="0"/>
              </a:rPr>
              <a:t>#</a:t>
            </a:r>
            <a:r>
              <a:rPr kumimoji="0" lang="tr-TR" b="0" i="0" u="none" strike="noStrike" cap="none" normalizeH="0" baseline="0" dirty="0" err="1" smtClean="0">
                <a:ln>
                  <a:noFill/>
                </a:ln>
                <a:solidFill>
                  <a:srgbClr val="00B050"/>
                </a:solidFill>
                <a:effectLst/>
                <a:latin typeface="Lucida Console" pitchFamily="49" charset="0"/>
                <a:cs typeface="Arial" pitchFamily="34" charset="0"/>
              </a:rPr>
              <a:t>base</a:t>
            </a:r>
            <a:r>
              <a:rPr kumimoji="0" lang="tr-TR" b="0" i="0" u="none" strike="noStrike" cap="none" normalizeH="0" baseline="0" dirty="0" smtClean="0">
                <a:ln>
                  <a:noFill/>
                </a:ln>
                <a:solidFill>
                  <a:srgbClr val="00B050"/>
                </a:solidFill>
                <a:effectLst/>
                <a:latin typeface="Lucida Console" pitchFamily="49" charset="0"/>
                <a:cs typeface="Arial" pitchFamily="34" charset="0"/>
              </a:rPr>
              <a:t> R </a:t>
            </a:r>
            <a:r>
              <a:rPr kumimoji="0" lang="tr-TR" b="0" i="0" u="none" strike="noStrike" cap="none" normalizeH="0" baseline="0" dirty="0" err="1" smtClean="0">
                <a:ln>
                  <a:noFill/>
                </a:ln>
                <a:solidFill>
                  <a:srgbClr val="00B050"/>
                </a:solidFill>
                <a:effectLst/>
                <a:latin typeface="Lucida Console" pitchFamily="49" charset="0"/>
                <a:cs typeface="Arial" pitchFamily="34" charset="0"/>
              </a:rPr>
              <a:t>function</a:t>
            </a:r>
            <a:endParaRPr kumimoji="0" lang="tr-TR" b="0" i="0" u="none" strike="noStrike" cap="none" normalizeH="0" baseline="0" dirty="0" smtClean="0">
              <a:ln>
                <a:noFill/>
              </a:ln>
              <a:solidFill>
                <a:srgbClr val="00B050"/>
              </a:solidFill>
              <a:effectLst/>
              <a:latin typeface="Lucida Console" pitchFamily="49"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tabLst/>
            </a:pPr>
            <a:r>
              <a:rPr lang="tr-TR" dirty="0" smtClean="0">
                <a:solidFill>
                  <a:srgbClr val="2A14AC"/>
                </a:solidFill>
                <a:latin typeface="Lucida Console" pitchFamily="49" charset="0"/>
                <a:cs typeface="Arial" pitchFamily="34" charset="0"/>
              </a:rPr>
              <a:t>&gt; </a:t>
            </a:r>
            <a:r>
              <a:rPr lang="tr-TR" dirty="0" err="1" smtClean="0">
                <a:solidFill>
                  <a:srgbClr val="2A14AC"/>
                </a:solidFill>
                <a:latin typeface="Lucida Console" pitchFamily="49" charset="0"/>
                <a:cs typeface="Arial" pitchFamily="34" charset="0"/>
              </a:rPr>
              <a:t>createDataPartition</a:t>
            </a:r>
            <a:r>
              <a:rPr lang="tr-TR" dirty="0" smtClean="0">
                <a:solidFill>
                  <a:srgbClr val="2A14AC"/>
                </a:solidFill>
                <a:latin typeface="Lucida Console" pitchFamily="49" charset="0"/>
                <a:cs typeface="Arial" pitchFamily="34" charset="0"/>
              </a:rPr>
              <a:t>() </a:t>
            </a:r>
            <a:r>
              <a:rPr lang="tr-TR" dirty="0" smtClean="0">
                <a:solidFill>
                  <a:srgbClr val="00B050"/>
                </a:solidFill>
                <a:latin typeface="Lucida Console" pitchFamily="49" charset="0"/>
                <a:cs typeface="Arial" pitchFamily="34" charset="0"/>
              </a:rPr>
              <a:t>#</a:t>
            </a:r>
            <a:r>
              <a:rPr lang="tr-TR" dirty="0" err="1" smtClean="0">
                <a:solidFill>
                  <a:srgbClr val="00B050"/>
                </a:solidFill>
                <a:latin typeface="Lucida Console" pitchFamily="49" charset="0"/>
                <a:cs typeface="Arial" pitchFamily="34" charset="0"/>
              </a:rPr>
              <a:t>caret</a:t>
            </a:r>
            <a:r>
              <a:rPr lang="tr-TR" dirty="0" smtClean="0">
                <a:solidFill>
                  <a:srgbClr val="00B050"/>
                </a:solidFill>
                <a:latin typeface="Lucida Console" pitchFamily="49" charset="0"/>
                <a:cs typeface="Arial" pitchFamily="34" charset="0"/>
              </a:rPr>
              <a:t> </a:t>
            </a:r>
            <a:r>
              <a:rPr lang="tr-TR" dirty="0" err="1" smtClean="0">
                <a:solidFill>
                  <a:srgbClr val="00B050"/>
                </a:solidFill>
                <a:latin typeface="Lucida Console" pitchFamily="49" charset="0"/>
                <a:cs typeface="Arial" pitchFamily="34" charset="0"/>
              </a:rPr>
              <a:t>function</a:t>
            </a:r>
            <a:endParaRPr kumimoji="0" lang="tr-TR" b="0" i="0" u="none" strike="noStrike" cap="none" normalizeH="0" baseline="0" dirty="0" smtClean="0">
              <a:ln>
                <a:noFill/>
              </a:ln>
              <a:solidFill>
                <a:srgbClr val="00B050"/>
              </a:solidFill>
              <a:effectLst/>
              <a:latin typeface="Lucida Console" pitchFamily="49" charset="0"/>
              <a:cs typeface="Arial" pitchFamily="34" charset="0"/>
            </a:endParaRPr>
          </a:p>
        </p:txBody>
      </p:sp>
      <p:sp>
        <p:nvSpPr>
          <p:cNvPr id="15" name="14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8" name="17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3"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OVERFITTING </a:t>
            </a:r>
            <a:r>
              <a:rPr lang="tr-TR" sz="2500" b="1" dirty="0" err="1" smtClean="0">
                <a:solidFill>
                  <a:schemeClr val="bg1"/>
                </a:solidFill>
                <a:latin typeface="Bell MT" pitchFamily="18" charset="0"/>
              </a:rPr>
              <a:t>and</a:t>
            </a:r>
            <a:r>
              <a:rPr lang="tr-TR" sz="2500" b="1" dirty="0" smtClean="0">
                <a:solidFill>
                  <a:schemeClr val="bg1"/>
                </a:solidFill>
                <a:latin typeface="Bell MT" pitchFamily="18" charset="0"/>
              </a:rPr>
              <a:t> UNDERFITTING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marL="457200" indent="-457200" algn="just"/>
            <a:r>
              <a:rPr lang="tr-TR" sz="2000" dirty="0" err="1" smtClean="0"/>
              <a:t>Statistically</a:t>
            </a:r>
            <a:r>
              <a:rPr lang="tr-TR" sz="2000" dirty="0" smtClean="0"/>
              <a:t>, it is </a:t>
            </a:r>
            <a:r>
              <a:rPr lang="tr-TR" sz="2000" dirty="0" err="1" smtClean="0"/>
              <a:t>common</a:t>
            </a:r>
            <a:r>
              <a:rPr lang="tr-TR" sz="2000" dirty="0" smtClean="0"/>
              <a:t> </a:t>
            </a:r>
            <a:r>
              <a:rPr lang="tr-TR" sz="2000" dirty="0" err="1" smtClean="0"/>
              <a:t>to</a:t>
            </a:r>
            <a:r>
              <a:rPr lang="tr-TR" sz="2000" dirty="0" smtClean="0"/>
              <a:t> </a:t>
            </a:r>
            <a:r>
              <a:rPr lang="tr-TR" sz="2000" dirty="0" err="1" smtClean="0"/>
              <a:t>use</a:t>
            </a:r>
            <a:r>
              <a:rPr lang="tr-TR" sz="2000" dirty="0" smtClean="0"/>
              <a:t> </a:t>
            </a:r>
            <a:r>
              <a:rPr lang="tr-TR" sz="2000" dirty="0" err="1" smtClean="0"/>
              <a:t>the</a:t>
            </a:r>
            <a:r>
              <a:rPr lang="tr-TR" sz="2000" dirty="0" smtClean="0"/>
              <a:t> </a:t>
            </a:r>
            <a:r>
              <a:rPr lang="tr-TR" sz="2000" dirty="0" err="1" smtClean="0"/>
              <a:t>entire</a:t>
            </a:r>
            <a:r>
              <a:rPr lang="tr-TR" sz="2000" dirty="0" smtClean="0"/>
              <a:t> data </a:t>
            </a:r>
            <a:r>
              <a:rPr lang="tr-TR" sz="2000" dirty="0" err="1" smtClean="0"/>
              <a:t>and</a:t>
            </a:r>
            <a:r>
              <a:rPr lang="tr-TR" sz="2000" dirty="0" smtClean="0"/>
              <a:t> </a:t>
            </a:r>
            <a:r>
              <a:rPr lang="tr-TR" sz="2000" dirty="0" err="1" smtClean="0"/>
              <a:t>work</a:t>
            </a:r>
            <a:r>
              <a:rPr lang="tr-TR" sz="2000" dirty="0" smtClean="0"/>
              <a:t> on </a:t>
            </a:r>
            <a:r>
              <a:rPr lang="tr-TR" sz="2000" dirty="0" err="1" smtClean="0"/>
              <a:t>the</a:t>
            </a:r>
            <a:r>
              <a:rPr lang="tr-TR" sz="2000" dirty="0" smtClean="0"/>
              <a:t> model </a:t>
            </a:r>
            <a:r>
              <a:rPr lang="tr-TR" sz="2000" dirty="0" err="1" smtClean="0"/>
              <a:t>diagnostics</a:t>
            </a:r>
            <a:endParaRPr lang="tr-TR" sz="2000" dirty="0" smtClean="0"/>
          </a:p>
          <a:p>
            <a:pPr marL="457200" indent="-457200" algn="just"/>
            <a:endParaRPr lang="tr-TR" sz="2000" dirty="0" smtClean="0"/>
          </a:p>
          <a:p>
            <a:pPr marL="457200" indent="-457200" algn="just"/>
            <a:r>
              <a:rPr lang="en-US" sz="2000" dirty="0" smtClean="0"/>
              <a:t>From a non–statistical perspective, many consumers of these models emphasize the need for an untouched set of samples the evaluate performance</a:t>
            </a:r>
            <a:endParaRPr lang="tr-TR" sz="2000" dirty="0" smtClean="0"/>
          </a:p>
          <a:p>
            <a:pPr marL="457200" indent="-457200" algn="just"/>
            <a:endParaRPr lang="tr-TR" sz="2000" dirty="0" smtClean="0"/>
          </a:p>
          <a:p>
            <a:pPr marL="457200" indent="-457200" algn="just"/>
            <a:r>
              <a:rPr lang="tr-TR" sz="2000" b="1" dirty="0" err="1" smtClean="0"/>
              <a:t>Overfitting</a:t>
            </a:r>
            <a:r>
              <a:rPr lang="tr-TR" sz="2000" b="1" dirty="0" smtClean="0"/>
              <a:t>: </a:t>
            </a:r>
            <a:r>
              <a:rPr lang="en-US" sz="2000" dirty="0" smtClean="0"/>
              <a:t>too much spent in training won’t allow us to get a good assessment of predictive performance. We may find a model that fits the training data very well, but is not </a:t>
            </a:r>
            <a:r>
              <a:rPr lang="en-US" sz="2000" dirty="0" err="1" smtClean="0"/>
              <a:t>generalizable</a:t>
            </a:r>
            <a:endParaRPr lang="tr-TR" sz="2000" dirty="0" smtClean="0"/>
          </a:p>
          <a:p>
            <a:pPr marL="457200" indent="-457200" algn="just"/>
            <a:endParaRPr lang="tr-TR" sz="2000" dirty="0" smtClean="0"/>
          </a:p>
          <a:p>
            <a:pPr marL="457200" indent="-457200" algn="just"/>
            <a:r>
              <a:rPr lang="tr-TR" sz="2000" b="1" dirty="0" err="1" smtClean="0"/>
              <a:t>Underfitting</a:t>
            </a:r>
            <a:r>
              <a:rPr lang="tr-TR" sz="2000" b="1" dirty="0" smtClean="0"/>
              <a:t>:</a:t>
            </a:r>
            <a:r>
              <a:rPr lang="tr-TR" sz="2000" dirty="0" smtClean="0"/>
              <a:t> </a:t>
            </a:r>
            <a:r>
              <a:rPr lang="en-US" sz="2000" dirty="0" smtClean="0"/>
              <a:t>too much spent in testing won’t allow us to get a good assessment of model parameters</a:t>
            </a:r>
            <a:endParaRPr lang="tr-TR" sz="2000" dirty="0" smtClean="0"/>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SEPARATE THE SUBJECT CLASSES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4034" name="Picture 2"/>
          <p:cNvPicPr>
            <a:picLocks noChangeAspect="1" noChangeArrowheads="1"/>
          </p:cNvPicPr>
          <p:nvPr/>
        </p:nvPicPr>
        <p:blipFill>
          <a:blip r:embed="rId3" cstate="print"/>
          <a:srcRect/>
          <a:stretch>
            <a:fillRect/>
          </a:stretch>
        </p:blipFill>
        <p:spPr bwMode="auto">
          <a:xfrm>
            <a:off x="3643306" y="2285992"/>
            <a:ext cx="3305175" cy="3000375"/>
          </a:xfrm>
          <a:prstGeom prst="rect">
            <a:avLst/>
          </a:prstGeom>
          <a:noFill/>
          <a:ln w="9525">
            <a:noFill/>
            <a:miter lim="800000"/>
            <a:headEnd/>
            <a:tailEnd/>
          </a:ln>
          <a:effectLst/>
        </p:spPr>
      </p:pic>
      <p:sp>
        <p:nvSpPr>
          <p:cNvPr id="19" name="18 Dikdörtgen"/>
          <p:cNvSpPr/>
          <p:nvPr/>
        </p:nvSpPr>
        <p:spPr>
          <a:xfrm>
            <a:off x="1571604" y="6550247"/>
            <a:ext cx="5857900" cy="307777"/>
          </a:xfrm>
          <a:prstGeom prst="rect">
            <a:avLst/>
          </a:prstGeom>
        </p:spPr>
        <p:txBody>
          <a:bodyPr wrap="square">
            <a:spAutoFit/>
          </a:bodyPr>
          <a:lstStyle/>
          <a:p>
            <a:r>
              <a:rPr lang="tr-TR" sz="1400" dirty="0" smtClean="0"/>
              <a:t>http://www.</a:t>
            </a:r>
            <a:r>
              <a:rPr lang="tr-TR" sz="1400" dirty="0" err="1" smtClean="0"/>
              <a:t>holehouse</a:t>
            </a:r>
            <a:r>
              <a:rPr lang="tr-TR" sz="1400" dirty="0" smtClean="0"/>
              <a:t>.org/</a:t>
            </a:r>
            <a:r>
              <a:rPr lang="tr-TR" sz="1400" dirty="0" err="1" smtClean="0"/>
              <a:t>mlclass</a:t>
            </a:r>
            <a:r>
              <a:rPr lang="tr-TR" sz="1400" dirty="0" smtClean="0"/>
              <a:t>/07_</a:t>
            </a:r>
            <a:r>
              <a:rPr lang="tr-TR" sz="1400" dirty="0" err="1" smtClean="0"/>
              <a:t>Regularization</a:t>
            </a:r>
            <a:r>
              <a:rPr lang="tr-TR" sz="1400" dirty="0" smtClean="0"/>
              <a:t>.html</a:t>
            </a:r>
            <a:endParaRPr lang="tr-TR" sz="1400" dirty="0"/>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4" name="13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BIAS &amp; VARIANCE TRADE-OFF</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5058" name="Picture 2"/>
          <p:cNvPicPr>
            <a:picLocks noChangeAspect="1" noChangeArrowheads="1"/>
          </p:cNvPicPr>
          <p:nvPr/>
        </p:nvPicPr>
        <p:blipFill>
          <a:blip r:embed="rId3" cstate="print"/>
          <a:srcRect/>
          <a:stretch>
            <a:fillRect/>
          </a:stretch>
        </p:blipFill>
        <p:spPr bwMode="auto">
          <a:xfrm>
            <a:off x="1643042" y="1859507"/>
            <a:ext cx="7500958" cy="3498319"/>
          </a:xfrm>
          <a:prstGeom prst="rect">
            <a:avLst/>
          </a:prstGeom>
          <a:noFill/>
          <a:ln w="9525">
            <a:noFill/>
            <a:miter lim="800000"/>
            <a:headEnd/>
            <a:tailEnd/>
          </a:ln>
          <a:effectLst/>
        </p:spPr>
      </p:pic>
      <p:sp>
        <p:nvSpPr>
          <p:cNvPr id="13" name="12 Dikdörtgen"/>
          <p:cNvSpPr/>
          <p:nvPr/>
        </p:nvSpPr>
        <p:spPr>
          <a:xfrm>
            <a:off x="1571604" y="6550247"/>
            <a:ext cx="5857900" cy="307777"/>
          </a:xfrm>
          <a:prstGeom prst="rect">
            <a:avLst/>
          </a:prstGeom>
        </p:spPr>
        <p:txBody>
          <a:bodyPr wrap="square">
            <a:spAutoFit/>
          </a:bodyPr>
          <a:lstStyle/>
          <a:p>
            <a:r>
              <a:rPr lang="tr-TR" sz="1400" dirty="0" smtClean="0"/>
              <a:t>http://www.</a:t>
            </a:r>
            <a:r>
              <a:rPr lang="tr-TR" sz="1400" dirty="0" err="1" smtClean="0"/>
              <a:t>holehouse</a:t>
            </a:r>
            <a:r>
              <a:rPr lang="tr-TR" sz="1400" dirty="0" smtClean="0"/>
              <a:t>.org/</a:t>
            </a:r>
            <a:r>
              <a:rPr lang="tr-TR" sz="1400" dirty="0" err="1" smtClean="0"/>
              <a:t>mlclass</a:t>
            </a:r>
            <a:r>
              <a:rPr lang="tr-TR" sz="1400" dirty="0" smtClean="0"/>
              <a:t>/07_</a:t>
            </a:r>
            <a:r>
              <a:rPr lang="tr-TR" sz="1400" dirty="0" err="1" smtClean="0"/>
              <a:t>Regularization</a:t>
            </a:r>
            <a:r>
              <a:rPr lang="tr-TR" sz="1400" dirty="0" smtClean="0"/>
              <a:t>.html</a:t>
            </a:r>
            <a:endParaRPr lang="tr-TR" sz="1400" dirty="0"/>
          </a:p>
        </p:txBody>
      </p:sp>
      <p:sp>
        <p:nvSpPr>
          <p:cNvPr id="14" name="13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BIAS &amp; VARIANCE TRADE-OFF</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6082" name="Picture 2"/>
          <p:cNvPicPr>
            <a:picLocks noChangeAspect="1" noChangeArrowheads="1"/>
          </p:cNvPicPr>
          <p:nvPr/>
        </p:nvPicPr>
        <p:blipFill>
          <a:blip r:embed="rId3" cstate="print"/>
          <a:srcRect/>
          <a:stretch>
            <a:fillRect/>
          </a:stretch>
        </p:blipFill>
        <p:spPr bwMode="auto">
          <a:xfrm>
            <a:off x="3071802" y="1643050"/>
            <a:ext cx="4457700" cy="4486275"/>
          </a:xfrm>
          <a:prstGeom prst="rect">
            <a:avLst/>
          </a:prstGeom>
          <a:noFill/>
          <a:ln w="9525">
            <a:noFill/>
            <a:miter lim="800000"/>
            <a:headEnd/>
            <a:tailEnd/>
          </a:ln>
          <a:effectLst/>
        </p:spPr>
      </p:pic>
      <p:sp>
        <p:nvSpPr>
          <p:cNvPr id="14" name="13 Dikdörtgen"/>
          <p:cNvSpPr/>
          <p:nvPr/>
        </p:nvSpPr>
        <p:spPr>
          <a:xfrm>
            <a:off x="1571604" y="6550223"/>
            <a:ext cx="5429272" cy="307777"/>
          </a:xfrm>
          <a:prstGeom prst="rect">
            <a:avLst/>
          </a:prstGeom>
        </p:spPr>
        <p:txBody>
          <a:bodyPr wrap="square">
            <a:spAutoFit/>
          </a:bodyPr>
          <a:lstStyle/>
          <a:p>
            <a:r>
              <a:rPr lang="tr-TR" sz="1400" dirty="0" smtClean="0"/>
              <a:t>http://scott.fortmann-roe.com/docs/BiasVariance.html</a:t>
            </a:r>
            <a:endParaRPr lang="tr-TR" sz="1400" dirty="0"/>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12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INTRODUCTION </a:t>
            </a:r>
            <a:r>
              <a:rPr lang="tr-TR" sz="1050" b="1" dirty="0" err="1" smtClean="0">
                <a:solidFill>
                  <a:schemeClr val="bg1"/>
                </a:solidFill>
                <a:latin typeface="Bell MT" pitchFamily="18" charset="0"/>
              </a:rPr>
              <a:t>to</a:t>
            </a:r>
            <a:r>
              <a:rPr lang="tr-TR" sz="1050" b="1" dirty="0" smtClean="0">
                <a:solidFill>
                  <a:schemeClr val="bg1"/>
                </a:solidFill>
                <a:latin typeface="Bell MT" pitchFamily="18" charset="0"/>
              </a:rPr>
              <a:t> MACHINE LEARNING</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MACHINE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PREDICTIVE MODELING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Predictive</a:t>
            </a:r>
            <a:r>
              <a:rPr lang="tr-TR" sz="2000" dirty="0" smtClean="0"/>
              <a:t> </a:t>
            </a:r>
            <a:r>
              <a:rPr lang="tr-TR" sz="2000" dirty="0" err="1" smtClean="0"/>
              <a:t>modeling</a:t>
            </a:r>
            <a:r>
              <a:rPr lang="tr-TR" sz="2000" dirty="0" smtClean="0"/>
              <a:t> (</a:t>
            </a:r>
            <a:r>
              <a:rPr lang="tr-TR" sz="2000" dirty="0" err="1" smtClean="0"/>
              <a:t>machine</a:t>
            </a:r>
            <a:r>
              <a:rPr lang="tr-TR" sz="2000" dirty="0" smtClean="0"/>
              <a:t> </a:t>
            </a:r>
            <a:r>
              <a:rPr lang="tr-TR" sz="2000" dirty="0" err="1" smtClean="0"/>
              <a:t>learning</a:t>
            </a:r>
            <a:r>
              <a:rPr lang="tr-TR" sz="2000" dirty="0" smtClean="0"/>
              <a:t>, </a:t>
            </a:r>
            <a:r>
              <a:rPr lang="tr-TR" sz="2000" dirty="0" err="1" smtClean="0"/>
              <a:t>pattern</a:t>
            </a:r>
            <a:r>
              <a:rPr lang="tr-TR" sz="2000" dirty="0" smtClean="0"/>
              <a:t> </a:t>
            </a:r>
            <a:r>
              <a:rPr lang="tr-TR" sz="2000" dirty="0" err="1" smtClean="0"/>
              <a:t>recognition</a:t>
            </a:r>
            <a:r>
              <a:rPr lang="tr-TR" sz="2000" dirty="0" smtClean="0"/>
              <a:t>)</a:t>
            </a:r>
          </a:p>
          <a:p>
            <a:pPr algn="just"/>
            <a:endParaRPr lang="tr-TR" sz="2000" dirty="0" smtClean="0"/>
          </a:p>
          <a:p>
            <a:pPr algn="just"/>
            <a:r>
              <a:rPr lang="tr-TR" sz="2000" dirty="0" err="1" smtClean="0"/>
              <a:t>Applying</a:t>
            </a:r>
            <a:r>
              <a:rPr lang="tr-TR" sz="2000" dirty="0" smtClean="0"/>
              <a:t> </a:t>
            </a:r>
            <a:r>
              <a:rPr lang="tr-TR" sz="2000" dirty="0" err="1" smtClean="0"/>
              <a:t>statistical</a:t>
            </a:r>
            <a:r>
              <a:rPr lang="tr-TR" sz="2000" dirty="0" smtClean="0"/>
              <a:t> </a:t>
            </a:r>
            <a:r>
              <a:rPr lang="tr-TR" sz="2000" dirty="0" err="1" smtClean="0"/>
              <a:t>models</a:t>
            </a:r>
            <a:r>
              <a:rPr lang="tr-TR" sz="2000" dirty="0" smtClean="0"/>
              <a:t> </a:t>
            </a:r>
            <a:r>
              <a:rPr lang="tr-TR" sz="2000" dirty="0" err="1" smtClean="0"/>
              <a:t>to</a:t>
            </a:r>
            <a:r>
              <a:rPr lang="tr-TR" sz="2000" dirty="0" smtClean="0"/>
              <a:t> </a:t>
            </a:r>
            <a:r>
              <a:rPr lang="tr-TR" sz="2000" dirty="0" err="1" smtClean="0"/>
              <a:t>get</a:t>
            </a:r>
            <a:r>
              <a:rPr lang="tr-TR" sz="2000" dirty="0" smtClean="0"/>
              <a:t> </a:t>
            </a:r>
            <a:r>
              <a:rPr lang="tr-TR" sz="2000" dirty="0" err="1" smtClean="0"/>
              <a:t>the</a:t>
            </a:r>
            <a:r>
              <a:rPr lang="tr-TR" sz="2000" dirty="0" smtClean="0"/>
              <a:t> </a:t>
            </a:r>
            <a:r>
              <a:rPr lang="tr-TR" sz="2000" dirty="0" err="1" smtClean="0"/>
              <a:t>most</a:t>
            </a:r>
            <a:r>
              <a:rPr lang="tr-TR" sz="2000" dirty="0" smtClean="0"/>
              <a:t> </a:t>
            </a:r>
            <a:r>
              <a:rPr lang="tr-TR" sz="2000" dirty="0" err="1" smtClean="0"/>
              <a:t>accurate</a:t>
            </a:r>
            <a:r>
              <a:rPr lang="tr-TR" sz="2000" dirty="0" smtClean="0"/>
              <a:t> </a:t>
            </a:r>
            <a:r>
              <a:rPr lang="tr-TR" sz="2000" dirty="0" err="1" smtClean="0"/>
              <a:t>estimates</a:t>
            </a:r>
            <a:endParaRPr lang="tr-TR" sz="2000" dirty="0" smtClean="0"/>
          </a:p>
          <a:p>
            <a:pPr algn="just"/>
            <a:endParaRPr lang="tr-TR" sz="2000" dirty="0" smtClean="0"/>
          </a:p>
          <a:p>
            <a:pPr algn="just"/>
            <a:r>
              <a:rPr lang="tr-TR" sz="2000" dirty="0" err="1" smtClean="0"/>
              <a:t>Descriptive</a:t>
            </a:r>
            <a:r>
              <a:rPr lang="tr-TR" sz="2000" dirty="0" smtClean="0"/>
              <a:t>/</a:t>
            </a:r>
            <a:r>
              <a:rPr lang="tr-TR" sz="2000" dirty="0" err="1" smtClean="0"/>
              <a:t>inferential</a:t>
            </a:r>
            <a:r>
              <a:rPr lang="tr-TR" sz="2000" dirty="0" smtClean="0"/>
              <a:t> </a:t>
            </a:r>
            <a:r>
              <a:rPr lang="tr-TR" sz="2000" dirty="0" err="1" smtClean="0"/>
              <a:t>models</a:t>
            </a:r>
            <a:r>
              <a:rPr lang="tr-TR" sz="2000" dirty="0" smtClean="0"/>
              <a:t> vs </a:t>
            </a:r>
            <a:r>
              <a:rPr lang="tr-TR" sz="2000" dirty="0" err="1" smtClean="0"/>
              <a:t>predictive</a:t>
            </a:r>
            <a:r>
              <a:rPr lang="tr-TR" sz="2000" dirty="0" smtClean="0"/>
              <a:t> </a:t>
            </a:r>
            <a:r>
              <a:rPr lang="tr-TR" sz="2000" dirty="0" err="1" smtClean="0"/>
              <a:t>models</a:t>
            </a:r>
            <a:endParaRPr lang="tr-TR" sz="2000" dirty="0" smtClean="0"/>
          </a:p>
          <a:p>
            <a:pPr algn="just"/>
            <a:endParaRPr lang="tr-TR" sz="2000" dirty="0" smtClean="0"/>
          </a:p>
          <a:p>
            <a:pPr algn="just"/>
            <a:r>
              <a:rPr lang="tr-TR" sz="2000" dirty="0" err="1" smtClean="0"/>
              <a:t>Prescriptive</a:t>
            </a:r>
            <a:r>
              <a:rPr lang="tr-TR" sz="2000" dirty="0" smtClean="0"/>
              <a:t> </a:t>
            </a:r>
            <a:r>
              <a:rPr lang="tr-TR" sz="2000" dirty="0" err="1" smtClean="0"/>
              <a:t>analytics</a:t>
            </a:r>
            <a:endParaRPr lang="tr-TR" sz="2400" dirty="0" smtClean="0"/>
          </a:p>
          <a:p>
            <a:pPr algn="just"/>
            <a:endParaRPr lang="tr-TR" sz="2400" dirty="0" smtClean="0"/>
          </a:p>
          <a:p>
            <a:pPr algn="just"/>
            <a:endParaRPr lang="tr-TR" sz="2400" dirty="0" smtClean="0"/>
          </a:p>
          <a:p>
            <a:pPr algn="just"/>
            <a:endParaRPr lang="tr-TR" sz="2400" dirty="0" smtClean="0"/>
          </a:p>
          <a:p>
            <a:pPr algn="just"/>
            <a:endParaRPr lang="tr-TR" sz="2400" dirty="0"/>
          </a:p>
        </p:txBody>
      </p:sp>
      <p:pic>
        <p:nvPicPr>
          <p:cNvPr id="630788" name="Picture 4" descr="prescriptive advanced analytics ile ilgili görsel sonucu"/>
          <p:cNvPicPr>
            <a:picLocks noChangeAspect="1" noChangeArrowheads="1"/>
          </p:cNvPicPr>
          <p:nvPr/>
        </p:nvPicPr>
        <p:blipFill>
          <a:blip r:embed="rId3" cstate="print"/>
          <a:srcRect/>
          <a:stretch>
            <a:fillRect/>
          </a:stretch>
        </p:blipFill>
        <p:spPr bwMode="auto">
          <a:xfrm>
            <a:off x="3122829" y="3780236"/>
            <a:ext cx="4663881" cy="2720598"/>
          </a:xfrm>
          <a:prstGeom prst="rect">
            <a:avLst/>
          </a:prstGeom>
          <a:noFill/>
        </p:spPr>
      </p:pic>
      <p:sp>
        <p:nvSpPr>
          <p:cNvPr id="15" name="14 Dikdörtgen"/>
          <p:cNvSpPr/>
          <p:nvPr/>
        </p:nvSpPr>
        <p:spPr>
          <a:xfrm>
            <a:off x="1571604" y="6621685"/>
            <a:ext cx="6143652" cy="307777"/>
          </a:xfrm>
          <a:prstGeom prst="rect">
            <a:avLst/>
          </a:prstGeom>
        </p:spPr>
        <p:txBody>
          <a:bodyPr wrap="square">
            <a:spAutoFit/>
          </a:bodyPr>
          <a:lstStyle/>
          <a:p>
            <a:r>
              <a:rPr lang="tr-TR" sz="1400" b="1" dirty="0" smtClean="0"/>
              <a:t>https://blog.flexis.com/advanced-supply-chain-analytics-101</a:t>
            </a:r>
            <a:endParaRPr lang="tr-TR" sz="1400" b="1" dirty="0"/>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65304"/>
            <a:ext cx="667987" cy="685800"/>
          </a:xfrm>
          <a:prstGeom prst="ellipse">
            <a:avLst/>
          </a:prstGeom>
          <a:noFill/>
        </p:spPr>
      </p:pic>
      <p:sp>
        <p:nvSpPr>
          <p:cNvPr id="21" name="16 Dikdörtgen"/>
          <p:cNvSpPr/>
          <p:nvPr/>
        </p:nvSpPr>
        <p:spPr>
          <a:xfrm>
            <a:off x="0" y="2060848"/>
            <a:ext cx="1571604" cy="432048"/>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BIAS &amp; VARIANCE TRADE-OFF</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7106" name="Picture 2"/>
          <p:cNvPicPr>
            <a:picLocks noChangeAspect="1" noChangeArrowheads="1"/>
          </p:cNvPicPr>
          <p:nvPr/>
        </p:nvPicPr>
        <p:blipFill>
          <a:blip r:embed="rId3" cstate="print"/>
          <a:srcRect/>
          <a:stretch>
            <a:fillRect/>
          </a:stretch>
        </p:blipFill>
        <p:spPr bwMode="auto">
          <a:xfrm>
            <a:off x="2428860" y="1785926"/>
            <a:ext cx="5934075" cy="3924300"/>
          </a:xfrm>
          <a:prstGeom prst="rect">
            <a:avLst/>
          </a:prstGeom>
          <a:noFill/>
          <a:ln w="9525">
            <a:noFill/>
            <a:miter lim="800000"/>
            <a:headEnd/>
            <a:tailEnd/>
          </a:ln>
          <a:effectLst/>
        </p:spPr>
      </p:pic>
      <p:sp>
        <p:nvSpPr>
          <p:cNvPr id="15" name="14 Dikdörtgen"/>
          <p:cNvSpPr/>
          <p:nvPr/>
        </p:nvSpPr>
        <p:spPr>
          <a:xfrm>
            <a:off x="1571604" y="6550247"/>
            <a:ext cx="5857900" cy="307777"/>
          </a:xfrm>
          <a:prstGeom prst="rect">
            <a:avLst/>
          </a:prstGeom>
        </p:spPr>
        <p:txBody>
          <a:bodyPr wrap="square">
            <a:spAutoFit/>
          </a:bodyPr>
          <a:lstStyle/>
          <a:p>
            <a:r>
              <a:rPr lang="tr-TR" sz="1400" dirty="0" err="1" smtClean="0"/>
              <a:t>Hastie</a:t>
            </a:r>
            <a:r>
              <a:rPr lang="tr-TR" sz="1400" dirty="0" smtClean="0"/>
              <a:t> et al. </a:t>
            </a:r>
            <a:r>
              <a:rPr lang="tr-TR" sz="1400" dirty="0" err="1" smtClean="0"/>
              <a:t>The</a:t>
            </a:r>
            <a:r>
              <a:rPr lang="tr-TR" sz="1400" dirty="0" smtClean="0"/>
              <a:t> </a:t>
            </a:r>
            <a:r>
              <a:rPr lang="tr-TR" sz="1400" dirty="0" err="1" smtClean="0"/>
              <a:t>Elements</a:t>
            </a:r>
            <a:r>
              <a:rPr lang="tr-TR" sz="1400" dirty="0" smtClean="0"/>
              <a:t> of </a:t>
            </a:r>
            <a:r>
              <a:rPr lang="tr-TR" sz="1400" dirty="0" err="1" smtClean="0"/>
              <a:t>Statistical</a:t>
            </a:r>
            <a:r>
              <a:rPr lang="tr-TR" sz="1400" dirty="0" smtClean="0"/>
              <a:t> </a:t>
            </a:r>
            <a:r>
              <a:rPr lang="tr-TR" sz="1400" dirty="0" err="1" smtClean="0"/>
              <a:t>Learning</a:t>
            </a:r>
            <a:r>
              <a:rPr lang="tr-TR" sz="1400" dirty="0" smtClean="0"/>
              <a:t>, </a:t>
            </a:r>
            <a:r>
              <a:rPr lang="tr-TR" sz="1400" dirty="0" err="1" smtClean="0"/>
              <a:t>Springer</a:t>
            </a:r>
            <a:r>
              <a:rPr lang="tr-TR" sz="1400" dirty="0" smtClean="0"/>
              <a:t>, p38</a:t>
            </a:r>
            <a:endParaRPr lang="tr-TR" sz="1400" dirty="0"/>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4" name="13 Dikdörtgen"/>
          <p:cNvSpPr/>
          <p:nvPr/>
        </p:nvSpPr>
        <p:spPr>
          <a:xfrm>
            <a:off x="0" y="3064970"/>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RESAMPLING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marL="457200" indent="-457200" algn="just"/>
            <a:r>
              <a:rPr lang="tr-TR" sz="2400" dirty="0" err="1" smtClean="0"/>
              <a:t>Overfitting</a:t>
            </a:r>
            <a:r>
              <a:rPr lang="tr-TR" sz="2400" dirty="0" smtClean="0"/>
              <a:t> </a:t>
            </a:r>
            <a:r>
              <a:rPr lang="tr-TR" sz="2400" dirty="0" err="1" smtClean="0"/>
              <a:t>and</a:t>
            </a:r>
            <a:r>
              <a:rPr lang="tr-TR" sz="2400" dirty="0" smtClean="0"/>
              <a:t> test set</a:t>
            </a:r>
          </a:p>
          <a:p>
            <a:pPr marL="457200" indent="-457200" algn="just"/>
            <a:endParaRPr lang="tr-TR" sz="2400" dirty="0" smtClean="0"/>
          </a:p>
          <a:p>
            <a:pPr marL="457200" indent="-457200" algn="just"/>
            <a:r>
              <a:rPr lang="tr-TR" sz="2400" dirty="0" err="1" smtClean="0"/>
              <a:t>Repeated</a:t>
            </a:r>
            <a:r>
              <a:rPr lang="tr-TR" sz="2400" dirty="0" smtClean="0"/>
              <a:t> </a:t>
            </a:r>
            <a:r>
              <a:rPr lang="tr-TR" sz="2400" dirty="0" err="1" smtClean="0"/>
              <a:t>use</a:t>
            </a:r>
            <a:r>
              <a:rPr lang="tr-TR" sz="2400" dirty="0" smtClean="0"/>
              <a:t> of test set</a:t>
            </a:r>
          </a:p>
          <a:p>
            <a:pPr marL="457200" indent="-457200" algn="just"/>
            <a:endParaRPr lang="tr-TR" sz="2400" dirty="0" smtClean="0"/>
          </a:p>
          <a:p>
            <a:pPr marL="457200" indent="-457200" algn="just"/>
            <a:r>
              <a:rPr lang="tr-TR" sz="2400" dirty="0" err="1" smtClean="0"/>
              <a:t>Resampling</a:t>
            </a:r>
            <a:r>
              <a:rPr lang="tr-TR" sz="2400" dirty="0" smtClean="0"/>
              <a:t> </a:t>
            </a:r>
            <a:r>
              <a:rPr lang="tr-TR" sz="2400" dirty="0" err="1" smtClean="0"/>
              <a:t>the</a:t>
            </a:r>
            <a:r>
              <a:rPr lang="tr-TR" sz="2400" dirty="0" smtClean="0"/>
              <a:t> </a:t>
            </a:r>
            <a:r>
              <a:rPr lang="tr-TR" sz="2400" dirty="0" err="1" smtClean="0"/>
              <a:t>training</a:t>
            </a:r>
            <a:r>
              <a:rPr lang="tr-TR" sz="2400" dirty="0" smtClean="0"/>
              <a:t> </a:t>
            </a:r>
            <a:r>
              <a:rPr lang="tr-TR" sz="2400" dirty="0" err="1" smtClean="0"/>
              <a:t>samples</a:t>
            </a:r>
            <a:endParaRPr lang="tr-TR" sz="2400" dirty="0" smtClean="0"/>
          </a:p>
          <a:p>
            <a:pPr marL="457200" indent="-457200" algn="just"/>
            <a:endParaRPr lang="tr-TR" sz="2400" dirty="0" smtClean="0"/>
          </a:p>
          <a:p>
            <a:pPr marL="457200" indent="-457200" algn="just"/>
            <a:r>
              <a:rPr lang="tr-TR" sz="2400" dirty="0" err="1" smtClean="0"/>
              <a:t>The</a:t>
            </a:r>
            <a:r>
              <a:rPr lang="tr-TR" sz="2400" dirty="0" smtClean="0"/>
              <a:t> </a:t>
            </a:r>
            <a:r>
              <a:rPr lang="tr-TR" sz="2400" dirty="0" err="1" smtClean="0"/>
              <a:t>basic</a:t>
            </a:r>
            <a:r>
              <a:rPr lang="tr-TR" sz="2400" dirty="0" smtClean="0"/>
              <a:t> </a:t>
            </a:r>
            <a:r>
              <a:rPr lang="tr-TR" sz="2400" dirty="0" err="1" smtClean="0"/>
              <a:t>approach</a:t>
            </a:r>
            <a:r>
              <a:rPr lang="tr-TR" sz="2400" dirty="0" smtClean="0"/>
              <a:t>: </a:t>
            </a:r>
            <a:r>
              <a:rPr lang="tr-TR" sz="2400" dirty="0" err="1" smtClean="0"/>
              <a:t>holdout</a:t>
            </a:r>
            <a:endParaRPr lang="tr-TR" sz="2400" dirty="0" smtClean="0"/>
          </a:p>
          <a:p>
            <a:pPr marL="457200" indent="-457200" algn="just"/>
            <a:endParaRPr lang="tr-TR" sz="2000" dirty="0" smtClean="0"/>
          </a:p>
          <a:p>
            <a:pPr marL="457200" indent="-457200" algn="just"/>
            <a:endParaRPr lang="tr-TR" sz="2000" dirty="0" smtClean="0"/>
          </a:p>
        </p:txBody>
      </p:sp>
      <p:pic>
        <p:nvPicPr>
          <p:cNvPr id="688130" name="Picture 2"/>
          <p:cNvPicPr>
            <a:picLocks noChangeAspect="1" noChangeArrowheads="1"/>
          </p:cNvPicPr>
          <p:nvPr/>
        </p:nvPicPr>
        <p:blipFill>
          <a:blip r:embed="rId3" cstate="print"/>
          <a:srcRect/>
          <a:stretch>
            <a:fillRect/>
          </a:stretch>
        </p:blipFill>
        <p:spPr bwMode="auto">
          <a:xfrm>
            <a:off x="2285984" y="5000636"/>
            <a:ext cx="6113759" cy="771526"/>
          </a:xfrm>
          <a:prstGeom prst="rect">
            <a:avLst/>
          </a:prstGeom>
          <a:noFill/>
          <a:ln w="9525">
            <a:noFill/>
            <a:miter lim="800000"/>
            <a:headEnd/>
            <a:tailEnd/>
          </a:ln>
          <a:effectLst/>
        </p:spPr>
      </p:pic>
      <p:sp>
        <p:nvSpPr>
          <p:cNvPr id="13" name="12 Dikdörtgen"/>
          <p:cNvSpPr/>
          <p:nvPr/>
        </p:nvSpPr>
        <p:spPr>
          <a:xfrm>
            <a:off x="1571604" y="6550247"/>
            <a:ext cx="5857900" cy="307777"/>
          </a:xfrm>
          <a:prstGeom prst="rect">
            <a:avLst/>
          </a:prstGeom>
        </p:spPr>
        <p:txBody>
          <a:bodyPr wrap="square">
            <a:spAutoFit/>
          </a:bodyPr>
          <a:lstStyle/>
          <a:p>
            <a:r>
              <a:rPr lang="tr-TR" sz="1400" dirty="0" err="1" smtClean="0"/>
              <a:t>Hastie</a:t>
            </a:r>
            <a:r>
              <a:rPr lang="tr-TR" sz="1400" dirty="0" smtClean="0"/>
              <a:t> et al. </a:t>
            </a:r>
            <a:r>
              <a:rPr lang="tr-TR" sz="1400" dirty="0" err="1" smtClean="0"/>
              <a:t>The</a:t>
            </a:r>
            <a:r>
              <a:rPr lang="tr-TR" sz="1400" dirty="0" smtClean="0"/>
              <a:t> </a:t>
            </a:r>
            <a:r>
              <a:rPr lang="tr-TR" sz="1400" dirty="0" err="1" smtClean="0"/>
              <a:t>Elements</a:t>
            </a:r>
            <a:r>
              <a:rPr lang="tr-TR" sz="1400" dirty="0" smtClean="0"/>
              <a:t> of </a:t>
            </a:r>
            <a:r>
              <a:rPr lang="tr-TR" sz="1400" dirty="0" err="1" smtClean="0"/>
              <a:t>Statistical</a:t>
            </a:r>
            <a:r>
              <a:rPr lang="tr-TR" sz="1400" dirty="0" smtClean="0"/>
              <a:t> </a:t>
            </a:r>
            <a:r>
              <a:rPr lang="tr-TR" sz="1400" dirty="0" err="1" smtClean="0"/>
              <a:t>Learning</a:t>
            </a:r>
            <a:r>
              <a:rPr lang="tr-TR" sz="1400" dirty="0" smtClean="0"/>
              <a:t>, </a:t>
            </a:r>
            <a:r>
              <a:rPr lang="tr-TR" sz="1400" dirty="0" err="1" smtClean="0"/>
              <a:t>Springer</a:t>
            </a:r>
            <a:r>
              <a:rPr lang="tr-TR" sz="1400" dirty="0" smtClean="0"/>
              <a:t>, p222</a:t>
            </a:r>
            <a:endParaRPr lang="tr-TR" sz="1400" dirty="0"/>
          </a:p>
        </p:txBody>
      </p:sp>
      <p:sp>
        <p:nvSpPr>
          <p:cNvPr id="15" name="14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8" name="17 Dikdörtgen"/>
          <p:cNvSpPr/>
          <p:nvPr/>
        </p:nvSpPr>
        <p:spPr>
          <a:xfrm>
            <a:off x="0" y="3357562"/>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9"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i="1" dirty="0" smtClean="0">
                <a:solidFill>
                  <a:schemeClr val="bg1"/>
                </a:solidFill>
                <a:latin typeface="Bell MT" pitchFamily="18" charset="0"/>
              </a:rPr>
              <a:t>k</a:t>
            </a:r>
            <a:r>
              <a:rPr lang="tr-TR" sz="2500" b="1" dirty="0" smtClean="0">
                <a:solidFill>
                  <a:schemeClr val="bg1"/>
                </a:solidFill>
                <a:latin typeface="Bell MT" pitchFamily="18" charset="0"/>
              </a:rPr>
              <a:t>-FOLD CROSS-VALIDATION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733256"/>
          </a:xfrm>
        </p:spPr>
        <p:txBody>
          <a:bodyPr>
            <a:normAutofit fontScale="92500" lnSpcReduction="20000"/>
          </a:bodyPr>
          <a:lstStyle/>
          <a:p>
            <a:pPr marL="457200" indent="-457200" algn="just"/>
            <a:r>
              <a:rPr lang="tr-TR" sz="2000" dirty="0" err="1" smtClean="0"/>
              <a:t>Split</a:t>
            </a:r>
            <a:r>
              <a:rPr lang="tr-TR" sz="2000" dirty="0" smtClean="0"/>
              <a:t> </a:t>
            </a:r>
            <a:r>
              <a:rPr lang="tr-TR" sz="2000" dirty="0" err="1" smtClean="0"/>
              <a:t>the</a:t>
            </a:r>
            <a:r>
              <a:rPr lang="tr-TR" sz="2000" dirty="0" smtClean="0"/>
              <a:t> data </a:t>
            </a:r>
            <a:r>
              <a:rPr lang="tr-TR" sz="2000" dirty="0" err="1" smtClean="0"/>
              <a:t>into</a:t>
            </a:r>
            <a:r>
              <a:rPr lang="tr-TR" sz="2000" dirty="0" smtClean="0"/>
              <a:t> </a:t>
            </a:r>
            <a:r>
              <a:rPr lang="tr-TR" sz="2000" i="1" dirty="0" smtClean="0"/>
              <a:t>k</a:t>
            </a:r>
            <a:r>
              <a:rPr lang="tr-TR" sz="2000" dirty="0" smtClean="0"/>
              <a:t> </a:t>
            </a:r>
            <a:r>
              <a:rPr lang="tr-TR" sz="2000" dirty="0" err="1" smtClean="0"/>
              <a:t>equal</a:t>
            </a:r>
            <a:r>
              <a:rPr lang="tr-TR" sz="2000" dirty="0" smtClean="0"/>
              <a:t> </a:t>
            </a:r>
            <a:r>
              <a:rPr lang="tr-TR" sz="2000" dirty="0" err="1" smtClean="0"/>
              <a:t>parts</a:t>
            </a:r>
            <a:endParaRPr lang="tr-TR" sz="2000" dirty="0" smtClean="0"/>
          </a:p>
          <a:p>
            <a:pPr marL="457200" indent="-457200" algn="just"/>
            <a:endParaRPr lang="tr-TR" sz="2000" dirty="0" smtClean="0"/>
          </a:p>
          <a:p>
            <a:pPr marL="457200" indent="-457200" algn="just"/>
            <a:r>
              <a:rPr lang="tr-TR" sz="2000" dirty="0" smtClean="0"/>
              <a:t>Fit </a:t>
            </a:r>
            <a:r>
              <a:rPr lang="tr-TR" sz="2000" dirty="0" err="1" smtClean="0"/>
              <a:t>the</a:t>
            </a:r>
            <a:r>
              <a:rPr lang="tr-TR" sz="2000" dirty="0" smtClean="0"/>
              <a:t> model in </a:t>
            </a:r>
            <a:r>
              <a:rPr lang="tr-TR" sz="2000" dirty="0" err="1" smtClean="0"/>
              <a:t>the</a:t>
            </a:r>
            <a:r>
              <a:rPr lang="tr-TR" sz="2000" dirty="0" smtClean="0"/>
              <a:t> (</a:t>
            </a:r>
            <a:r>
              <a:rPr lang="tr-TR" sz="2000" i="1" dirty="0" smtClean="0"/>
              <a:t>k</a:t>
            </a:r>
            <a:r>
              <a:rPr lang="tr-TR" sz="2000" dirty="0" smtClean="0"/>
              <a:t>-1) </a:t>
            </a:r>
            <a:r>
              <a:rPr lang="tr-TR" sz="2000" dirty="0" err="1" smtClean="0"/>
              <a:t>part</a:t>
            </a:r>
            <a:r>
              <a:rPr lang="tr-TR" sz="2000" dirty="0" smtClean="0"/>
              <a:t>, </a:t>
            </a:r>
            <a:r>
              <a:rPr lang="tr-TR" sz="2000" dirty="0" err="1" smtClean="0"/>
              <a:t>predict</a:t>
            </a:r>
            <a:r>
              <a:rPr lang="tr-TR" sz="2000" dirty="0" smtClean="0"/>
              <a:t> </a:t>
            </a:r>
            <a:r>
              <a:rPr lang="tr-TR" sz="2000" dirty="0" err="1" smtClean="0"/>
              <a:t>the</a:t>
            </a:r>
            <a:r>
              <a:rPr lang="tr-TR" sz="2000" dirty="0" smtClean="0"/>
              <a:t> </a:t>
            </a:r>
            <a:r>
              <a:rPr lang="tr-TR" sz="2000" i="1" dirty="0" err="1" smtClean="0"/>
              <a:t>k</a:t>
            </a:r>
            <a:r>
              <a:rPr lang="tr-TR" sz="2000" i="1" baseline="30000" dirty="0" err="1" smtClean="0"/>
              <a:t>th</a:t>
            </a:r>
            <a:r>
              <a:rPr lang="tr-TR" sz="2000" dirty="0" smtClean="0"/>
              <a:t> </a:t>
            </a:r>
            <a:r>
              <a:rPr lang="tr-TR" sz="2000" dirty="0" err="1" smtClean="0"/>
              <a:t>held</a:t>
            </a:r>
            <a:r>
              <a:rPr lang="tr-TR" sz="2000" dirty="0" smtClean="0"/>
              <a:t>-</a:t>
            </a:r>
            <a:r>
              <a:rPr lang="tr-TR" sz="2000" dirty="0" err="1" smtClean="0"/>
              <a:t>out</a:t>
            </a:r>
            <a:r>
              <a:rPr lang="tr-TR" sz="2000" dirty="0" smtClean="0"/>
              <a:t> </a:t>
            </a:r>
            <a:r>
              <a:rPr lang="tr-TR" sz="2000" dirty="0" err="1" smtClean="0"/>
              <a:t>part</a:t>
            </a:r>
            <a:endParaRPr lang="tr-TR" sz="2000" dirty="0" smtClean="0"/>
          </a:p>
          <a:p>
            <a:pPr marL="457200" indent="-457200" algn="just"/>
            <a:endParaRPr lang="tr-TR" sz="2000" dirty="0" smtClean="0"/>
          </a:p>
          <a:p>
            <a:pPr marL="457200" indent="-457200" algn="just"/>
            <a:r>
              <a:rPr lang="tr-TR" sz="2000" dirty="0" err="1" smtClean="0"/>
              <a:t>Repeat</a:t>
            </a:r>
            <a:r>
              <a:rPr lang="tr-TR" sz="2000" dirty="0" smtClean="0"/>
              <a:t> </a:t>
            </a:r>
            <a:r>
              <a:rPr lang="tr-TR" sz="2000" dirty="0" err="1" smtClean="0"/>
              <a:t>the</a:t>
            </a:r>
            <a:r>
              <a:rPr lang="tr-TR" sz="2000" dirty="0" smtClean="0"/>
              <a:t> </a:t>
            </a:r>
            <a:r>
              <a:rPr lang="en-US" sz="2000" dirty="0" smtClean="0"/>
              <a:t>process until we’ve predicted all </a:t>
            </a:r>
            <a:r>
              <a:rPr lang="tr-TR" sz="2000" i="1" dirty="0" smtClean="0"/>
              <a:t>k</a:t>
            </a:r>
            <a:r>
              <a:rPr lang="en-US" sz="2000" dirty="0" smtClean="0"/>
              <a:t> held–out </a:t>
            </a:r>
            <a:r>
              <a:rPr lang="tr-TR" sz="2000" dirty="0" err="1" smtClean="0"/>
              <a:t>parts</a:t>
            </a:r>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endParaRPr lang="tr-TR" sz="2000" dirty="0" smtClean="0"/>
          </a:p>
          <a:p>
            <a:pPr marL="457200" indent="-457200" algn="just"/>
            <a:r>
              <a:rPr lang="tr-TR" sz="2000" dirty="0" err="1" smtClean="0"/>
              <a:t>Repeated</a:t>
            </a:r>
            <a:r>
              <a:rPr lang="tr-TR" sz="2000" dirty="0" smtClean="0"/>
              <a:t> </a:t>
            </a:r>
            <a:r>
              <a:rPr lang="tr-TR" sz="2000" i="1" dirty="0" smtClean="0"/>
              <a:t>k</a:t>
            </a:r>
            <a:r>
              <a:rPr lang="tr-TR" sz="2000" dirty="0" smtClean="0"/>
              <a:t>-</a:t>
            </a:r>
            <a:r>
              <a:rPr lang="tr-TR" sz="2000" dirty="0" err="1" smtClean="0"/>
              <a:t>fold</a:t>
            </a:r>
            <a:r>
              <a:rPr lang="tr-TR" sz="2000" dirty="0" smtClean="0"/>
              <a:t> CV (e.g. 5-</a:t>
            </a:r>
            <a:r>
              <a:rPr lang="tr-TR" sz="2000" dirty="0" err="1" smtClean="0"/>
              <a:t>fold</a:t>
            </a:r>
            <a:r>
              <a:rPr lang="tr-TR" sz="2000" dirty="0" smtClean="0"/>
              <a:t> CV </a:t>
            </a:r>
            <a:r>
              <a:rPr lang="tr-TR" sz="2000" dirty="0" err="1" smtClean="0"/>
              <a:t>with</a:t>
            </a:r>
            <a:r>
              <a:rPr lang="tr-TR" sz="2000" dirty="0" smtClean="0"/>
              <a:t> 10 </a:t>
            </a:r>
            <a:r>
              <a:rPr lang="tr-TR" sz="2000" dirty="0" err="1" smtClean="0"/>
              <a:t>repeats</a:t>
            </a:r>
            <a:r>
              <a:rPr lang="tr-TR" sz="2000" dirty="0" smtClean="0"/>
              <a:t>)</a:t>
            </a:r>
          </a:p>
          <a:p>
            <a:pPr marL="457200" indent="-457200" algn="just"/>
            <a:endParaRPr lang="tr-TR" sz="2000" dirty="0" smtClean="0"/>
          </a:p>
          <a:p>
            <a:pPr marL="457200" indent="-457200" algn="just"/>
            <a:r>
              <a:rPr lang="tr-TR" sz="2000" b="1" dirty="0" err="1" smtClean="0"/>
              <a:t>When</a:t>
            </a:r>
            <a:r>
              <a:rPr lang="tr-TR" sz="2000" b="1" dirty="0" smtClean="0"/>
              <a:t> </a:t>
            </a:r>
            <a:r>
              <a:rPr lang="tr-TR" sz="2000" b="1" dirty="0" err="1" smtClean="0"/>
              <a:t>comparing</a:t>
            </a:r>
            <a:r>
              <a:rPr lang="tr-TR" sz="2000" b="1" dirty="0" smtClean="0"/>
              <a:t> </a:t>
            </a:r>
            <a:r>
              <a:rPr lang="tr-TR" sz="2000" b="1" dirty="0" err="1" smtClean="0"/>
              <a:t>the</a:t>
            </a:r>
            <a:r>
              <a:rPr lang="tr-TR" sz="2000" b="1" dirty="0" smtClean="0"/>
              <a:t> </a:t>
            </a:r>
            <a:r>
              <a:rPr lang="tr-TR" sz="2000" b="1" dirty="0" err="1" smtClean="0"/>
              <a:t>classifiers</a:t>
            </a:r>
            <a:r>
              <a:rPr lang="tr-TR" sz="2000" b="1" dirty="0" smtClean="0"/>
              <a:t>’ </a:t>
            </a:r>
            <a:r>
              <a:rPr lang="tr-TR" sz="2000" b="1" dirty="0" err="1" smtClean="0"/>
              <a:t>performance</a:t>
            </a:r>
            <a:r>
              <a:rPr lang="tr-TR" sz="2000" b="1" dirty="0" smtClean="0"/>
              <a:t>, </a:t>
            </a:r>
            <a:r>
              <a:rPr lang="tr-TR" sz="2000" b="1" dirty="0" err="1" smtClean="0"/>
              <a:t>use</a:t>
            </a:r>
            <a:r>
              <a:rPr lang="tr-TR" sz="2000" b="1" dirty="0" smtClean="0"/>
              <a:t> </a:t>
            </a:r>
            <a:r>
              <a:rPr lang="tr-TR" sz="2000" b="1" dirty="0" err="1" smtClean="0"/>
              <a:t>the</a:t>
            </a:r>
            <a:r>
              <a:rPr lang="tr-TR" sz="2000" b="1" dirty="0" smtClean="0"/>
              <a:t> </a:t>
            </a:r>
            <a:r>
              <a:rPr lang="tr-TR" sz="2000" b="1" dirty="0" err="1" smtClean="0"/>
              <a:t>same</a:t>
            </a:r>
            <a:r>
              <a:rPr lang="tr-TR" sz="2000" b="1" dirty="0" smtClean="0"/>
              <a:t> </a:t>
            </a:r>
            <a:r>
              <a:rPr lang="tr-TR" sz="2000" b="1" dirty="0" err="1" smtClean="0"/>
              <a:t>folds</a:t>
            </a:r>
            <a:r>
              <a:rPr lang="tr-TR" sz="2000" b="1" dirty="0" smtClean="0"/>
              <a:t> </a:t>
            </a:r>
            <a:r>
              <a:rPr lang="tr-TR" sz="2000" b="1" dirty="0" err="1" smtClean="0"/>
              <a:t>for</a:t>
            </a:r>
            <a:r>
              <a:rPr lang="tr-TR" sz="2000" b="1" dirty="0" smtClean="0"/>
              <a:t> </a:t>
            </a:r>
            <a:r>
              <a:rPr lang="tr-TR" sz="2000" b="1" dirty="0" err="1" smtClean="0"/>
              <a:t>each</a:t>
            </a:r>
            <a:r>
              <a:rPr lang="tr-TR" sz="2000" b="1" dirty="0" smtClean="0"/>
              <a:t> </a:t>
            </a:r>
            <a:r>
              <a:rPr lang="tr-TR" sz="2000" b="1" dirty="0" err="1" smtClean="0"/>
              <a:t>classifier</a:t>
            </a:r>
            <a:endParaRPr lang="tr-TR" sz="2000" b="1" dirty="0" smtClean="0"/>
          </a:p>
        </p:txBody>
      </p:sp>
      <p:pic>
        <p:nvPicPr>
          <p:cNvPr id="689154" name="Picture 2"/>
          <p:cNvPicPr>
            <a:picLocks noChangeAspect="1" noChangeArrowheads="1"/>
          </p:cNvPicPr>
          <p:nvPr/>
        </p:nvPicPr>
        <p:blipFill>
          <a:blip r:embed="rId3" cstate="print"/>
          <a:srcRect/>
          <a:stretch>
            <a:fillRect/>
          </a:stretch>
        </p:blipFill>
        <p:spPr bwMode="auto">
          <a:xfrm>
            <a:off x="1714479" y="2708920"/>
            <a:ext cx="7429521" cy="2631289"/>
          </a:xfrm>
          <a:prstGeom prst="rect">
            <a:avLst/>
          </a:prstGeom>
          <a:noFill/>
          <a:ln w="9525">
            <a:noFill/>
            <a:miter lim="800000"/>
            <a:headEnd/>
            <a:tailEnd/>
          </a:ln>
          <a:effectLst/>
        </p:spPr>
      </p:pic>
      <p:pic>
        <p:nvPicPr>
          <p:cNvPr id="12" name="Picture 4" descr="important ile ilgili görsel sonucu"/>
          <p:cNvPicPr>
            <a:picLocks noChangeAspect="1" noChangeArrowheads="1"/>
          </p:cNvPicPr>
          <p:nvPr/>
        </p:nvPicPr>
        <p:blipFill>
          <a:blip r:embed="rId4" cstate="print"/>
          <a:srcRect/>
          <a:stretch>
            <a:fillRect/>
          </a:stretch>
        </p:blipFill>
        <p:spPr bwMode="auto">
          <a:xfrm>
            <a:off x="7875240" y="0"/>
            <a:ext cx="1268760" cy="1268760"/>
          </a:xfrm>
          <a:prstGeom prst="rect">
            <a:avLst/>
          </a:prstGeom>
          <a:noFill/>
        </p:spPr>
      </p:pic>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357562"/>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JACKKNIFE</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90178" name="Picture 2"/>
          <p:cNvPicPr>
            <a:picLocks noChangeAspect="1" noChangeArrowheads="1"/>
          </p:cNvPicPr>
          <p:nvPr/>
        </p:nvPicPr>
        <p:blipFill>
          <a:blip r:embed="rId3" cstate="print"/>
          <a:srcRect/>
          <a:stretch>
            <a:fillRect/>
          </a:stretch>
        </p:blipFill>
        <p:spPr bwMode="auto">
          <a:xfrm>
            <a:off x="1610720" y="2214554"/>
            <a:ext cx="7533280" cy="3319459"/>
          </a:xfrm>
          <a:prstGeom prst="rect">
            <a:avLst/>
          </a:prstGeom>
          <a:noFill/>
          <a:ln w="9525">
            <a:noFill/>
            <a:miter lim="800000"/>
            <a:headEnd/>
            <a:tailEnd/>
          </a:ln>
          <a:effectLst/>
        </p:spPr>
      </p:pic>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3357562"/>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MONTE-CARLO CROSS-VALIDATION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91202" name="Picture 2"/>
          <p:cNvPicPr>
            <a:picLocks noChangeAspect="1" noChangeArrowheads="1"/>
          </p:cNvPicPr>
          <p:nvPr/>
        </p:nvPicPr>
        <p:blipFill>
          <a:blip r:embed="rId3" cstate="print"/>
          <a:srcRect/>
          <a:stretch>
            <a:fillRect/>
          </a:stretch>
        </p:blipFill>
        <p:spPr bwMode="auto">
          <a:xfrm>
            <a:off x="1582148" y="2000240"/>
            <a:ext cx="7561819" cy="2776545"/>
          </a:xfrm>
          <a:prstGeom prst="rect">
            <a:avLst/>
          </a:prstGeom>
          <a:noFill/>
          <a:ln w="9525">
            <a:noFill/>
            <a:miter lim="800000"/>
            <a:headEnd/>
            <a:tailEnd/>
          </a:ln>
          <a:effectLst/>
        </p:spPr>
      </p:pic>
      <p:sp>
        <p:nvSpPr>
          <p:cNvPr id="12" name="2 İçerik Yer Tutucusu"/>
          <p:cNvSpPr>
            <a:spLocks noGrp="1"/>
          </p:cNvSpPr>
          <p:nvPr>
            <p:ph idx="1"/>
          </p:nvPr>
        </p:nvSpPr>
        <p:spPr>
          <a:xfrm>
            <a:off x="1187624" y="5805264"/>
            <a:ext cx="7956376" cy="1052736"/>
          </a:xfrm>
        </p:spPr>
        <p:txBody>
          <a:bodyPr>
            <a:normAutofit fontScale="92500" lnSpcReduction="20000"/>
          </a:bodyPr>
          <a:lstStyle/>
          <a:p>
            <a:pPr marL="457200" indent="-457200" algn="just">
              <a:buNone/>
            </a:pPr>
            <a:r>
              <a:rPr lang="tr-TR" sz="2000" b="1" dirty="0" smtClean="0"/>
              <a:t>	</a:t>
            </a:r>
            <a:r>
              <a:rPr lang="tr-TR" sz="2000" b="1" dirty="0" err="1" smtClean="0"/>
              <a:t>For</a:t>
            </a:r>
            <a:r>
              <a:rPr lang="tr-TR" sz="2000" b="1" dirty="0" smtClean="0"/>
              <a:t> </a:t>
            </a:r>
            <a:r>
              <a:rPr lang="tr-TR" sz="2000" b="1" dirty="0" err="1" smtClean="0"/>
              <a:t>small</a:t>
            </a:r>
            <a:r>
              <a:rPr lang="tr-TR" sz="2000" b="1" dirty="0" smtClean="0"/>
              <a:t> </a:t>
            </a:r>
            <a:r>
              <a:rPr lang="tr-TR" sz="2000" b="1" dirty="0" err="1" smtClean="0"/>
              <a:t>sample</a:t>
            </a:r>
            <a:r>
              <a:rPr lang="tr-TR" sz="2000" b="1" dirty="0" smtClean="0"/>
              <a:t> data, </a:t>
            </a:r>
            <a:r>
              <a:rPr lang="tr-TR" sz="2000" b="1" dirty="0" err="1" smtClean="0"/>
              <a:t>misclassification</a:t>
            </a:r>
            <a:r>
              <a:rPr lang="tr-TR" sz="2000" b="1" dirty="0" smtClean="0"/>
              <a:t> </a:t>
            </a:r>
            <a:r>
              <a:rPr lang="tr-TR" sz="2000" b="1" dirty="0" err="1" smtClean="0"/>
              <a:t>errors</a:t>
            </a:r>
            <a:r>
              <a:rPr lang="tr-TR" sz="2000" b="1" dirty="0" smtClean="0"/>
              <a:t> </a:t>
            </a:r>
            <a:r>
              <a:rPr lang="tr-TR" sz="2000" b="1" dirty="0" err="1" smtClean="0"/>
              <a:t>are</a:t>
            </a:r>
            <a:r>
              <a:rPr lang="tr-TR" sz="2000" b="1" dirty="0" smtClean="0"/>
              <a:t> </a:t>
            </a:r>
            <a:r>
              <a:rPr lang="tr-TR" sz="2000" b="1" dirty="0" err="1" smtClean="0"/>
              <a:t>highly</a:t>
            </a:r>
            <a:r>
              <a:rPr lang="tr-TR" sz="2000" b="1" dirty="0" smtClean="0"/>
              <a:t> </a:t>
            </a:r>
            <a:r>
              <a:rPr lang="tr-TR" sz="2000" b="1" dirty="0" err="1" smtClean="0"/>
              <a:t>variable</a:t>
            </a:r>
            <a:r>
              <a:rPr lang="tr-TR" sz="2000" b="1" dirty="0" smtClean="0"/>
              <a:t> </a:t>
            </a:r>
            <a:r>
              <a:rPr lang="tr-TR" sz="2000" b="1" dirty="0" err="1" smtClean="0"/>
              <a:t>depending</a:t>
            </a:r>
            <a:r>
              <a:rPr lang="tr-TR" sz="2000" b="1" dirty="0" smtClean="0"/>
              <a:t> </a:t>
            </a:r>
            <a:r>
              <a:rPr lang="tr-TR" sz="2000" b="1" dirty="0" err="1" smtClean="0"/>
              <a:t>the</a:t>
            </a:r>
            <a:r>
              <a:rPr lang="tr-TR" sz="2000" b="1" dirty="0" smtClean="0"/>
              <a:t> on </a:t>
            </a:r>
            <a:r>
              <a:rPr lang="tr-TR" sz="2000" b="1" dirty="0" err="1" smtClean="0"/>
              <a:t>the</a:t>
            </a:r>
            <a:r>
              <a:rPr lang="tr-TR" sz="2000" b="1" dirty="0" smtClean="0"/>
              <a:t> </a:t>
            </a:r>
            <a:r>
              <a:rPr lang="tr-TR" sz="2000" b="1" dirty="0" err="1" smtClean="0"/>
              <a:t>split</a:t>
            </a:r>
            <a:r>
              <a:rPr lang="tr-TR" sz="2000" b="1" dirty="0" smtClean="0"/>
              <a:t> of </a:t>
            </a:r>
            <a:r>
              <a:rPr lang="tr-TR" sz="2000" b="1" dirty="0" err="1" smtClean="0"/>
              <a:t>samples</a:t>
            </a:r>
            <a:r>
              <a:rPr lang="tr-TR" sz="2000" b="1" dirty="0" smtClean="0"/>
              <a:t> </a:t>
            </a:r>
            <a:r>
              <a:rPr lang="tr-TR" sz="2000" b="1" dirty="0" err="1" smtClean="0"/>
              <a:t>into</a:t>
            </a:r>
            <a:r>
              <a:rPr lang="tr-TR" sz="2000" b="1" dirty="0" smtClean="0"/>
              <a:t> </a:t>
            </a:r>
            <a:r>
              <a:rPr lang="tr-TR" sz="2000" b="1" dirty="0" err="1" smtClean="0"/>
              <a:t>training</a:t>
            </a:r>
            <a:r>
              <a:rPr lang="tr-TR" sz="2000" b="1" dirty="0" smtClean="0"/>
              <a:t> </a:t>
            </a:r>
            <a:r>
              <a:rPr lang="tr-TR" sz="2000" b="1" dirty="0" err="1" smtClean="0"/>
              <a:t>and</a:t>
            </a:r>
            <a:r>
              <a:rPr lang="tr-TR" sz="2000" b="1" dirty="0" smtClean="0"/>
              <a:t> test </a:t>
            </a:r>
            <a:r>
              <a:rPr lang="tr-TR" sz="2000" b="1" dirty="0" err="1" smtClean="0"/>
              <a:t>sets</a:t>
            </a:r>
            <a:r>
              <a:rPr lang="tr-TR" sz="2000" b="1" dirty="0" smtClean="0"/>
              <a:t>. </a:t>
            </a:r>
            <a:r>
              <a:rPr lang="tr-TR" sz="2000" b="1" dirty="0" err="1" smtClean="0"/>
              <a:t>This</a:t>
            </a:r>
            <a:r>
              <a:rPr lang="tr-TR" sz="2000" b="1" dirty="0" smtClean="0"/>
              <a:t> </a:t>
            </a:r>
            <a:r>
              <a:rPr lang="tr-TR" sz="2000" b="1" dirty="0" err="1" smtClean="0"/>
              <a:t>resampling</a:t>
            </a:r>
            <a:r>
              <a:rPr lang="tr-TR" sz="2000" b="1" dirty="0" smtClean="0"/>
              <a:t> </a:t>
            </a:r>
            <a:r>
              <a:rPr lang="tr-TR" sz="2000" b="1" dirty="0" err="1" smtClean="0"/>
              <a:t>method</a:t>
            </a:r>
            <a:r>
              <a:rPr lang="tr-TR" sz="2000" b="1" dirty="0" smtClean="0"/>
              <a:t> can be </a:t>
            </a:r>
            <a:r>
              <a:rPr lang="tr-TR" sz="2000" b="1" dirty="0" err="1" smtClean="0"/>
              <a:t>used</a:t>
            </a:r>
            <a:r>
              <a:rPr lang="tr-TR" sz="2000" b="1" dirty="0" smtClean="0"/>
              <a:t> </a:t>
            </a:r>
            <a:r>
              <a:rPr lang="tr-TR" sz="2000" b="1" dirty="0" err="1" smtClean="0"/>
              <a:t>to</a:t>
            </a:r>
            <a:r>
              <a:rPr lang="tr-TR" sz="2000" b="1" dirty="0" smtClean="0"/>
              <a:t> </a:t>
            </a:r>
            <a:r>
              <a:rPr lang="tr-TR" sz="2000" b="1" dirty="0" err="1" smtClean="0"/>
              <a:t>overcome</a:t>
            </a:r>
            <a:r>
              <a:rPr lang="tr-TR" sz="2000" b="1" dirty="0" smtClean="0"/>
              <a:t> </a:t>
            </a:r>
            <a:r>
              <a:rPr lang="tr-TR" sz="2000" b="1" dirty="0" err="1" smtClean="0"/>
              <a:t>this</a:t>
            </a:r>
            <a:r>
              <a:rPr lang="tr-TR" sz="2000" b="1" dirty="0" smtClean="0"/>
              <a:t> problem </a:t>
            </a:r>
            <a:r>
              <a:rPr lang="tr-TR" sz="2000" b="1" dirty="0" err="1" smtClean="0"/>
              <a:t>and</a:t>
            </a:r>
            <a:r>
              <a:rPr lang="tr-TR" sz="2000" b="1" dirty="0" smtClean="0"/>
              <a:t> </a:t>
            </a:r>
            <a:r>
              <a:rPr lang="tr-TR" sz="2000" b="1" dirty="0" err="1" smtClean="0"/>
              <a:t>generalize</a:t>
            </a:r>
            <a:r>
              <a:rPr lang="tr-TR" sz="2000" b="1" dirty="0" smtClean="0"/>
              <a:t> </a:t>
            </a:r>
            <a:r>
              <a:rPr lang="tr-TR" sz="2000" b="1" dirty="0" err="1" smtClean="0"/>
              <a:t>the</a:t>
            </a:r>
            <a:r>
              <a:rPr lang="tr-TR" sz="2000" b="1" dirty="0" smtClean="0"/>
              <a:t> </a:t>
            </a:r>
            <a:r>
              <a:rPr lang="tr-TR" sz="2000" b="1" dirty="0" err="1" smtClean="0"/>
              <a:t>performance</a:t>
            </a:r>
            <a:endParaRPr lang="tr-TR" sz="2000" b="1" dirty="0" smtClean="0"/>
          </a:p>
        </p:txBody>
      </p:sp>
      <p:pic>
        <p:nvPicPr>
          <p:cNvPr id="13" name="Picture 4" descr="important ile ilgili görsel sonucu"/>
          <p:cNvPicPr>
            <a:picLocks noChangeAspect="1" noChangeArrowheads="1"/>
          </p:cNvPicPr>
          <p:nvPr/>
        </p:nvPicPr>
        <p:blipFill>
          <a:blip r:embed="rId4" cstate="print"/>
          <a:srcRect/>
          <a:stretch>
            <a:fillRect/>
          </a:stretch>
        </p:blipFill>
        <p:spPr bwMode="auto">
          <a:xfrm>
            <a:off x="7875240" y="0"/>
            <a:ext cx="1268760" cy="1268760"/>
          </a:xfrm>
          <a:prstGeom prst="rect">
            <a:avLst/>
          </a:prstGeom>
          <a:noFill/>
        </p:spPr>
      </p:pic>
      <p:sp>
        <p:nvSpPr>
          <p:cNvPr id="14" name="13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8" name="17 Dikdörtgen"/>
          <p:cNvSpPr/>
          <p:nvPr/>
        </p:nvSpPr>
        <p:spPr>
          <a:xfrm>
            <a:off x="0" y="3357562"/>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9"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BOOTSTRAPPING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smtClean="0"/>
              <a:t>R</a:t>
            </a:r>
            <a:r>
              <a:rPr lang="en-US" sz="2000" dirty="0" err="1" smtClean="0"/>
              <a:t>andom</a:t>
            </a:r>
            <a:r>
              <a:rPr lang="en-US" sz="2000" dirty="0" smtClean="0"/>
              <a:t> </a:t>
            </a:r>
            <a:r>
              <a:rPr lang="en-US" sz="2000" dirty="0" err="1" smtClean="0"/>
              <a:t>sampl</a:t>
            </a:r>
            <a:r>
              <a:rPr lang="tr-TR" sz="2000" dirty="0" err="1" smtClean="0"/>
              <a:t>ing</a:t>
            </a:r>
            <a:r>
              <a:rPr lang="en-US" sz="2000" dirty="0" smtClean="0"/>
              <a:t> with replacement. </a:t>
            </a:r>
            <a:endParaRPr lang="tr-TR" sz="2000" dirty="0" smtClean="0"/>
          </a:p>
          <a:p>
            <a:pPr algn="just"/>
            <a:endParaRPr lang="tr-TR" sz="2000" dirty="0" smtClean="0"/>
          </a:p>
          <a:p>
            <a:pPr algn="just"/>
            <a:r>
              <a:rPr lang="en-US" sz="2000" dirty="0" smtClean="0"/>
              <a:t>The random</a:t>
            </a:r>
            <a:r>
              <a:rPr lang="tr-TR" sz="2000" dirty="0" smtClean="0"/>
              <a:t> </a:t>
            </a:r>
            <a:r>
              <a:rPr lang="en-US" sz="2000" dirty="0" smtClean="0"/>
              <a:t>sample is the same size as the original data set.</a:t>
            </a:r>
            <a:endParaRPr lang="tr-TR" sz="2000" dirty="0" smtClean="0"/>
          </a:p>
          <a:p>
            <a:pPr algn="just"/>
            <a:endParaRPr lang="en-US" sz="2000" dirty="0" smtClean="0"/>
          </a:p>
          <a:p>
            <a:pPr algn="just"/>
            <a:r>
              <a:rPr lang="en-US" sz="2000" dirty="0" smtClean="0"/>
              <a:t>Samples may be selected more than once and each sample has a 63.2%</a:t>
            </a:r>
            <a:r>
              <a:rPr lang="tr-TR" sz="2000" dirty="0" smtClean="0"/>
              <a:t> </a:t>
            </a:r>
            <a:r>
              <a:rPr lang="en-US" sz="2000" dirty="0" smtClean="0"/>
              <a:t>chance of showing up at least once.</a:t>
            </a:r>
            <a:endParaRPr lang="tr-TR" sz="2000" dirty="0" smtClean="0"/>
          </a:p>
          <a:p>
            <a:pPr algn="just"/>
            <a:endParaRPr lang="en-US" sz="2000" dirty="0" smtClean="0"/>
          </a:p>
          <a:p>
            <a:pPr algn="just"/>
            <a:r>
              <a:rPr lang="en-US" sz="2000" dirty="0" smtClean="0"/>
              <a:t>Some samples won’t be selected and these samples will be used to predict</a:t>
            </a:r>
            <a:r>
              <a:rPr lang="tr-TR" sz="2000" dirty="0" smtClean="0"/>
              <a:t> </a:t>
            </a:r>
            <a:r>
              <a:rPr lang="tr-TR" sz="2000" dirty="0" err="1" smtClean="0"/>
              <a:t>performance</a:t>
            </a:r>
            <a:r>
              <a:rPr lang="tr-TR" sz="2000" dirty="0" smtClean="0"/>
              <a:t>.</a:t>
            </a:r>
          </a:p>
          <a:p>
            <a:pPr algn="just"/>
            <a:endParaRPr lang="tr-TR" sz="2000" dirty="0" smtClean="0"/>
          </a:p>
          <a:p>
            <a:pPr algn="just"/>
            <a:r>
              <a:rPr lang="en-US" sz="2000" dirty="0" smtClean="0"/>
              <a:t>The process is repeated multiple times (say 30–100).</a:t>
            </a:r>
            <a:endParaRPr lang="tr-TR" sz="2400" dirty="0" smtClean="0"/>
          </a:p>
          <a:p>
            <a:pPr marL="457200" indent="-457200" algn="just"/>
            <a:endParaRPr lang="tr-TR" sz="2000" dirty="0" smtClean="0"/>
          </a:p>
          <a:p>
            <a:pPr marL="457200" indent="-457200" algn="just"/>
            <a:endParaRPr lang="tr-TR" sz="2000" dirty="0" smtClean="0"/>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3357562"/>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BOOTSTRAPPING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2" name="11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92226" name="Picture 2"/>
          <p:cNvPicPr>
            <a:picLocks noChangeAspect="1" noChangeArrowheads="1"/>
          </p:cNvPicPr>
          <p:nvPr/>
        </p:nvPicPr>
        <p:blipFill>
          <a:blip r:embed="rId3" cstate="print"/>
          <a:srcRect/>
          <a:stretch>
            <a:fillRect/>
          </a:stretch>
        </p:blipFill>
        <p:spPr bwMode="auto">
          <a:xfrm>
            <a:off x="1590716" y="1938339"/>
            <a:ext cx="7473860" cy="2562232"/>
          </a:xfrm>
          <a:prstGeom prst="rect">
            <a:avLst/>
          </a:prstGeom>
          <a:noFill/>
          <a:ln w="9525">
            <a:noFill/>
            <a:miter lim="800000"/>
            <a:headEnd/>
            <a:tailEnd/>
          </a:ln>
          <a:effectLst/>
        </p:spPr>
      </p:pic>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4" name="13 Dikdörtgen"/>
          <p:cNvSpPr/>
          <p:nvPr/>
        </p:nvSpPr>
        <p:spPr>
          <a:xfrm>
            <a:off x="0" y="3357562"/>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NEAR-ZERO VARIANCES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It</a:t>
            </a:r>
            <a:r>
              <a:rPr lang="tr-TR" sz="2000" dirty="0" smtClean="0"/>
              <a:t> is </a:t>
            </a:r>
            <a:r>
              <a:rPr lang="tr-TR" sz="2000" dirty="0" err="1" smtClean="0"/>
              <a:t>common</a:t>
            </a:r>
            <a:r>
              <a:rPr lang="tr-TR" sz="2000" dirty="0" smtClean="0"/>
              <a:t> </a:t>
            </a:r>
            <a:r>
              <a:rPr lang="tr-TR" sz="2000" dirty="0" err="1" smtClean="0"/>
              <a:t>to</a:t>
            </a:r>
            <a:r>
              <a:rPr lang="tr-TR" sz="2000" dirty="0" smtClean="0"/>
              <a:t> </a:t>
            </a:r>
            <a:r>
              <a:rPr lang="tr-TR" sz="2000" dirty="0" err="1" smtClean="0"/>
              <a:t>encounter</a:t>
            </a:r>
            <a:r>
              <a:rPr lang="tr-TR" sz="2000" dirty="0" smtClean="0"/>
              <a:t> </a:t>
            </a:r>
            <a:r>
              <a:rPr lang="tr-TR" sz="2000" dirty="0" err="1" smtClean="0"/>
              <a:t>with</a:t>
            </a:r>
            <a:r>
              <a:rPr lang="tr-TR" sz="2000" dirty="0" smtClean="0"/>
              <a:t> a data </a:t>
            </a:r>
            <a:r>
              <a:rPr lang="tr-TR" sz="2000" dirty="0" err="1" smtClean="0"/>
              <a:t>which</a:t>
            </a:r>
            <a:r>
              <a:rPr lang="tr-TR" sz="2000" dirty="0" smtClean="0"/>
              <a:t> has </a:t>
            </a:r>
            <a:r>
              <a:rPr lang="tr-TR" sz="2000" dirty="0" err="1" smtClean="0"/>
              <a:t>unique</a:t>
            </a:r>
            <a:r>
              <a:rPr lang="tr-TR" sz="2000" dirty="0" smtClean="0"/>
              <a:t> </a:t>
            </a:r>
            <a:r>
              <a:rPr lang="tr-TR" sz="2000" dirty="0" err="1" smtClean="0"/>
              <a:t>values</a:t>
            </a:r>
            <a:endParaRPr lang="tr-TR" sz="2000" dirty="0" smtClean="0"/>
          </a:p>
          <a:p>
            <a:pPr marL="457200" indent="-457200" algn="just">
              <a:buFont typeface="+mj-lt"/>
              <a:buAutoNum type="arabicPeriod"/>
            </a:pPr>
            <a:endParaRPr lang="tr-TR" sz="2000" dirty="0" smtClean="0"/>
          </a:p>
          <a:p>
            <a:pPr marL="457200" indent="-457200" algn="just"/>
            <a:r>
              <a:rPr lang="tr-TR" sz="2000" dirty="0" err="1" smtClean="0">
                <a:solidFill>
                  <a:srgbClr val="2A14AC"/>
                </a:solidFill>
                <a:latin typeface="Lucida Console" pitchFamily="49" charset="0"/>
              </a:rPr>
              <a:t>nearZeroVar</a:t>
            </a:r>
            <a:r>
              <a:rPr lang="tr-TR" sz="2000" dirty="0" smtClean="0"/>
              <a:t> </a:t>
            </a:r>
            <a:r>
              <a:rPr lang="tr-TR" sz="2000" dirty="0" err="1" smtClean="0"/>
              <a:t>function</a:t>
            </a:r>
            <a:r>
              <a:rPr lang="tr-TR" sz="2000" dirty="0" smtClean="0"/>
              <a:t> of </a:t>
            </a:r>
            <a:r>
              <a:rPr lang="tr-TR" sz="2000" dirty="0" err="1" smtClean="0"/>
              <a:t>caret</a:t>
            </a:r>
            <a:r>
              <a:rPr lang="tr-TR" sz="2000" dirty="0" smtClean="0"/>
              <a:t> </a:t>
            </a:r>
            <a:r>
              <a:rPr lang="tr-TR" sz="2000" dirty="0" err="1" smtClean="0"/>
              <a:t>package</a:t>
            </a:r>
            <a:r>
              <a:rPr lang="tr-TR" sz="2000" dirty="0" smtClean="0"/>
              <a:t> is </a:t>
            </a:r>
            <a:r>
              <a:rPr lang="tr-TR" sz="2000" dirty="0" err="1" smtClean="0"/>
              <a:t>helpful</a:t>
            </a:r>
            <a:r>
              <a:rPr lang="tr-TR" sz="2000" dirty="0" smtClean="0"/>
              <a:t> </a:t>
            </a:r>
            <a:r>
              <a:rPr lang="tr-TR" sz="2000" dirty="0" err="1" smtClean="0"/>
              <a:t>to</a:t>
            </a:r>
            <a:r>
              <a:rPr lang="tr-TR" sz="2000" dirty="0" smtClean="0"/>
              <a:t> </a:t>
            </a:r>
            <a:r>
              <a:rPr lang="tr-TR" sz="2000" dirty="0" err="1" smtClean="0"/>
              <a:t>eliminate</a:t>
            </a:r>
            <a:r>
              <a:rPr lang="tr-TR" sz="2000" dirty="0" smtClean="0"/>
              <a:t> </a:t>
            </a:r>
            <a:r>
              <a:rPr lang="tr-TR" sz="2000" dirty="0" err="1" smtClean="0"/>
              <a:t>the</a:t>
            </a:r>
            <a:r>
              <a:rPr lang="tr-TR" sz="2000" dirty="0" smtClean="0"/>
              <a:t> </a:t>
            </a:r>
            <a:r>
              <a:rPr lang="tr-TR" sz="2000" dirty="0" err="1" smtClean="0"/>
              <a:t>noninformative</a:t>
            </a:r>
            <a:r>
              <a:rPr lang="tr-TR" sz="2000" dirty="0" smtClean="0"/>
              <a:t> </a:t>
            </a:r>
            <a:r>
              <a:rPr lang="tr-TR" sz="2000" dirty="0" err="1" smtClean="0"/>
              <a:t>features</a:t>
            </a:r>
            <a:r>
              <a:rPr lang="tr-TR" sz="2000" dirty="0" smtClean="0"/>
              <a:t> </a:t>
            </a:r>
            <a:r>
              <a:rPr lang="tr-TR" sz="2000" dirty="0" err="1" smtClean="0"/>
              <a:t>from</a:t>
            </a:r>
            <a:r>
              <a:rPr lang="tr-TR" sz="2000" dirty="0" smtClean="0"/>
              <a:t> data</a:t>
            </a:r>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r>
              <a:rPr lang="tr-TR" sz="2000" b="1" dirty="0" err="1" smtClean="0"/>
              <a:t>freqCut</a:t>
            </a:r>
            <a:r>
              <a:rPr lang="tr-TR" sz="2000" b="1" dirty="0" smtClean="0"/>
              <a:t>: </a:t>
            </a:r>
            <a:r>
              <a:rPr lang="en-US" sz="2000" dirty="0" smtClean="0"/>
              <a:t>the cutoff for the ratio of the most common value to the second most common value</a:t>
            </a:r>
          </a:p>
          <a:p>
            <a:endParaRPr lang="tr-TR" sz="2000" b="1" dirty="0" smtClean="0"/>
          </a:p>
          <a:p>
            <a:r>
              <a:rPr lang="tr-TR" sz="2000" b="1" dirty="0" err="1" smtClean="0"/>
              <a:t>uniqueCut</a:t>
            </a:r>
            <a:r>
              <a:rPr lang="tr-TR" sz="2000" b="1" dirty="0" smtClean="0"/>
              <a:t>: </a:t>
            </a:r>
            <a:r>
              <a:rPr lang="en-US" sz="2000" dirty="0" smtClean="0"/>
              <a:t>the cutoff for the percentage of distinct values out of the number of total samples</a:t>
            </a:r>
            <a:br>
              <a:rPr lang="en-US" sz="2000" dirty="0" smtClean="0"/>
            </a:br>
            <a:r>
              <a:rPr lang="en-US" sz="2000" dirty="0" smtClean="0"/>
              <a:t> </a:t>
            </a:r>
            <a:br>
              <a:rPr lang="en-US" sz="2000" dirty="0" smtClean="0"/>
            </a:br>
            <a:endParaRPr lang="tr-TR" sz="2000" dirty="0" smtClean="0"/>
          </a:p>
        </p:txBody>
      </p:sp>
      <p:sp>
        <p:nvSpPr>
          <p:cNvPr id="12" name="Rectangle 3"/>
          <p:cNvSpPr>
            <a:spLocks noChangeArrowheads="1"/>
          </p:cNvSpPr>
          <p:nvPr/>
        </p:nvSpPr>
        <p:spPr bwMode="auto">
          <a:xfrm>
            <a:off x="1643074" y="3080563"/>
            <a:ext cx="7500926" cy="2769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tr-TR" dirty="0" smtClean="0">
                <a:solidFill>
                  <a:srgbClr val="2A14AC"/>
                </a:solidFill>
                <a:latin typeface="Lucida Console" pitchFamily="49" charset="0"/>
                <a:cs typeface="Arial" pitchFamily="34" charset="0"/>
              </a:rPr>
              <a:t>&gt; </a:t>
            </a:r>
            <a:r>
              <a:rPr lang="en-US" dirty="0" err="1" smtClean="0">
                <a:solidFill>
                  <a:srgbClr val="2A14AC"/>
                </a:solidFill>
                <a:latin typeface="Lucida Console" pitchFamily="49" charset="0"/>
                <a:cs typeface="Arial" pitchFamily="34" charset="0"/>
              </a:rPr>
              <a:t>nearZeroVar</a:t>
            </a:r>
            <a:r>
              <a:rPr lang="en-US" dirty="0" smtClean="0">
                <a:solidFill>
                  <a:srgbClr val="2A14AC"/>
                </a:solidFill>
                <a:latin typeface="Lucida Console" pitchFamily="49" charset="0"/>
                <a:cs typeface="Arial" pitchFamily="34" charset="0"/>
              </a:rPr>
              <a:t>(x, </a:t>
            </a:r>
            <a:r>
              <a:rPr lang="en-US" dirty="0" err="1" smtClean="0">
                <a:solidFill>
                  <a:srgbClr val="2A14AC"/>
                </a:solidFill>
                <a:latin typeface="Lucida Console" pitchFamily="49" charset="0"/>
                <a:cs typeface="Arial" pitchFamily="34" charset="0"/>
              </a:rPr>
              <a:t>freqCut</a:t>
            </a:r>
            <a:r>
              <a:rPr lang="en-US" dirty="0" smtClean="0">
                <a:solidFill>
                  <a:srgbClr val="2A14AC"/>
                </a:solidFill>
                <a:latin typeface="Lucida Console" pitchFamily="49" charset="0"/>
                <a:cs typeface="Arial" pitchFamily="34" charset="0"/>
              </a:rPr>
              <a:t> = 95/5, </a:t>
            </a:r>
            <a:r>
              <a:rPr lang="en-US" dirty="0" err="1" smtClean="0">
                <a:solidFill>
                  <a:srgbClr val="2A14AC"/>
                </a:solidFill>
                <a:latin typeface="Lucida Console" pitchFamily="49" charset="0"/>
                <a:cs typeface="Arial" pitchFamily="34" charset="0"/>
              </a:rPr>
              <a:t>uniqueCut</a:t>
            </a:r>
            <a:r>
              <a:rPr lang="en-US" dirty="0" smtClean="0">
                <a:solidFill>
                  <a:srgbClr val="2A14AC"/>
                </a:solidFill>
                <a:latin typeface="Lucida Console" pitchFamily="49" charset="0"/>
                <a:cs typeface="Arial" pitchFamily="34" charset="0"/>
              </a:rPr>
              <a:t> = 10)</a:t>
            </a:r>
            <a:endParaRPr kumimoji="0" lang="tr-TR" b="0" i="0" u="none" strike="noStrike" cap="none" normalizeH="0" baseline="0" dirty="0" smtClean="0">
              <a:ln>
                <a:noFill/>
              </a:ln>
              <a:solidFill>
                <a:srgbClr val="00B050"/>
              </a:solidFill>
              <a:effectLst/>
              <a:latin typeface="Lucida Console" pitchFamily="49" charset="0"/>
              <a:cs typeface="Arial" pitchFamily="34" charset="0"/>
            </a:endParaRPr>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fontScale="90000"/>
          </a:bodyPr>
          <a:lstStyle/>
          <a:p>
            <a:pPr algn="l"/>
            <a:r>
              <a:rPr lang="tr-TR" sz="2500" b="1" dirty="0" smtClean="0">
                <a:solidFill>
                  <a:schemeClr val="bg1"/>
                </a:solidFill>
                <a:latin typeface="Bell MT" pitchFamily="18" charset="0"/>
              </a:rPr>
              <a:t>IDENTIFYING HIGHLY CORRELATED FEATURES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For</a:t>
            </a:r>
            <a:r>
              <a:rPr lang="tr-TR" sz="2000" dirty="0" smtClean="0"/>
              <a:t> </a:t>
            </a:r>
            <a:r>
              <a:rPr lang="tr-TR" sz="2000" dirty="0" err="1" smtClean="0"/>
              <a:t>some</a:t>
            </a:r>
            <a:r>
              <a:rPr lang="tr-TR" sz="2000" dirty="0" smtClean="0"/>
              <a:t> </a:t>
            </a:r>
            <a:r>
              <a:rPr lang="tr-TR" sz="2000" dirty="0" err="1" smtClean="0"/>
              <a:t>models</a:t>
            </a:r>
            <a:r>
              <a:rPr lang="tr-TR" sz="2000" dirty="0" smtClean="0"/>
              <a:t>, </a:t>
            </a:r>
            <a:r>
              <a:rPr lang="tr-TR" sz="2000" dirty="0" err="1" smtClean="0"/>
              <a:t>we</a:t>
            </a:r>
            <a:r>
              <a:rPr lang="tr-TR" sz="2000" dirty="0" smtClean="0"/>
              <a:t> </a:t>
            </a:r>
            <a:r>
              <a:rPr lang="tr-TR" sz="2000" dirty="0" err="1" smtClean="0"/>
              <a:t>may</a:t>
            </a:r>
            <a:r>
              <a:rPr lang="tr-TR" sz="2000" dirty="0" smtClean="0"/>
              <a:t> </a:t>
            </a:r>
            <a:r>
              <a:rPr lang="tr-TR" sz="2000" dirty="0" err="1" smtClean="0"/>
              <a:t>need</a:t>
            </a:r>
            <a:r>
              <a:rPr lang="tr-TR" sz="2000" dirty="0" smtClean="0"/>
              <a:t> </a:t>
            </a:r>
            <a:r>
              <a:rPr lang="tr-TR" sz="2000" dirty="0" err="1" smtClean="0"/>
              <a:t>to</a:t>
            </a:r>
            <a:r>
              <a:rPr lang="tr-TR" sz="2000" dirty="0" smtClean="0"/>
              <a:t> </a:t>
            </a:r>
            <a:r>
              <a:rPr lang="tr-TR" sz="2000" dirty="0" err="1" smtClean="0"/>
              <a:t>filter</a:t>
            </a:r>
            <a:r>
              <a:rPr lang="tr-TR" sz="2000" dirty="0" smtClean="0"/>
              <a:t> </a:t>
            </a:r>
            <a:r>
              <a:rPr lang="tr-TR" sz="2000" dirty="0" err="1" smtClean="0"/>
              <a:t>highly</a:t>
            </a:r>
            <a:r>
              <a:rPr lang="tr-TR" sz="2000" dirty="0" smtClean="0"/>
              <a:t> </a:t>
            </a:r>
            <a:r>
              <a:rPr lang="tr-TR" sz="2000" dirty="0" err="1" smtClean="0"/>
              <a:t>correlated</a:t>
            </a:r>
            <a:r>
              <a:rPr lang="tr-TR" sz="2000" dirty="0" smtClean="0"/>
              <a:t> </a:t>
            </a:r>
            <a:r>
              <a:rPr lang="tr-TR" sz="2000" dirty="0" err="1" smtClean="0"/>
              <a:t>features</a:t>
            </a:r>
            <a:endParaRPr lang="tr-TR" sz="2000" dirty="0" smtClean="0"/>
          </a:p>
          <a:p>
            <a:pPr marL="457200" indent="-457200" algn="just">
              <a:buFont typeface="+mj-lt"/>
              <a:buAutoNum type="arabicPeriod"/>
            </a:pPr>
            <a:endParaRPr lang="tr-TR" sz="2000" dirty="0" smtClean="0"/>
          </a:p>
          <a:p>
            <a:pPr marL="457200" indent="-457200" algn="just"/>
            <a:r>
              <a:rPr lang="tr-TR" sz="2000" dirty="0" err="1" smtClean="0"/>
              <a:t>Multicollinearity</a:t>
            </a:r>
            <a:r>
              <a:rPr lang="tr-TR" sz="2000" dirty="0" smtClean="0"/>
              <a:t> </a:t>
            </a:r>
            <a:r>
              <a:rPr lang="tr-TR" sz="2000" dirty="0" err="1" smtClean="0"/>
              <a:t>assumption</a:t>
            </a:r>
            <a:r>
              <a:rPr lang="tr-TR" sz="2000" dirty="0" smtClean="0"/>
              <a:t> of OLS </a:t>
            </a:r>
            <a:r>
              <a:rPr lang="tr-TR" sz="2000" dirty="0" err="1" smtClean="0"/>
              <a:t>models</a:t>
            </a:r>
            <a:endParaRPr lang="tr-TR" sz="2000" dirty="0" smtClean="0"/>
          </a:p>
          <a:p>
            <a:pPr marL="457200" indent="-457200" algn="just"/>
            <a:endParaRPr lang="tr-TR" sz="2000" dirty="0" smtClean="0"/>
          </a:p>
          <a:p>
            <a:pPr marL="457200" indent="-457200" algn="just"/>
            <a:r>
              <a:rPr lang="tr-TR" sz="2000" dirty="0" err="1" smtClean="0"/>
              <a:t>Two</a:t>
            </a:r>
            <a:r>
              <a:rPr lang="tr-TR" sz="2000" dirty="0" smtClean="0"/>
              <a:t> </a:t>
            </a:r>
            <a:r>
              <a:rPr lang="tr-TR" sz="2000" dirty="0" err="1" smtClean="0"/>
              <a:t>different</a:t>
            </a:r>
            <a:r>
              <a:rPr lang="tr-TR" sz="2000" dirty="0" smtClean="0"/>
              <a:t> (</a:t>
            </a:r>
            <a:r>
              <a:rPr lang="tr-TR" sz="2000" dirty="0" err="1" smtClean="0"/>
              <a:t>correlated</a:t>
            </a:r>
            <a:r>
              <a:rPr lang="tr-TR" sz="2000" dirty="0" smtClean="0"/>
              <a:t>) </a:t>
            </a:r>
            <a:r>
              <a:rPr lang="tr-TR" sz="2000" dirty="0" err="1" smtClean="0"/>
              <a:t>features</a:t>
            </a:r>
            <a:r>
              <a:rPr lang="tr-TR" sz="2000" dirty="0" smtClean="0"/>
              <a:t> </a:t>
            </a:r>
            <a:r>
              <a:rPr lang="tr-TR" sz="2000" dirty="0" err="1" smtClean="0"/>
              <a:t>may</a:t>
            </a:r>
            <a:r>
              <a:rPr lang="tr-TR" sz="2000" dirty="0" smtClean="0"/>
              <a:t> </a:t>
            </a:r>
            <a:r>
              <a:rPr lang="tr-TR" sz="2000" dirty="0" err="1" smtClean="0"/>
              <a:t>declare</a:t>
            </a:r>
            <a:r>
              <a:rPr lang="tr-TR" sz="2000" dirty="0" smtClean="0"/>
              <a:t> </a:t>
            </a:r>
            <a:r>
              <a:rPr lang="tr-TR" sz="2000" dirty="0" err="1" smtClean="0"/>
              <a:t>the</a:t>
            </a:r>
            <a:r>
              <a:rPr lang="tr-TR" sz="2000" dirty="0" smtClean="0"/>
              <a:t> </a:t>
            </a:r>
            <a:r>
              <a:rPr lang="tr-TR" sz="2000" dirty="0" err="1" smtClean="0"/>
              <a:t>same</a:t>
            </a:r>
            <a:r>
              <a:rPr lang="tr-TR" sz="2000" dirty="0" smtClean="0"/>
              <a:t> </a:t>
            </a:r>
            <a:r>
              <a:rPr lang="tr-TR" sz="2000" dirty="0" err="1" smtClean="0"/>
              <a:t>thing</a:t>
            </a:r>
            <a:endParaRPr lang="tr-TR" sz="2000" dirty="0" smtClean="0"/>
          </a:p>
          <a:p>
            <a:pPr marL="457200" indent="-457200" algn="just"/>
            <a:endParaRPr lang="tr-TR" sz="2000" dirty="0" smtClean="0"/>
          </a:p>
          <a:p>
            <a:pPr marL="457200" indent="-457200" algn="just"/>
            <a:r>
              <a:rPr lang="tr-TR" sz="2000" dirty="0" smtClean="0"/>
              <a:t>BRCA1&amp;BRCA2, SBP&amp;DBP, </a:t>
            </a:r>
            <a:r>
              <a:rPr lang="tr-TR" sz="2000" dirty="0" err="1" smtClean="0"/>
              <a:t>antropomethric</a:t>
            </a:r>
            <a:r>
              <a:rPr lang="tr-TR" sz="2000" dirty="0" smtClean="0"/>
              <a:t> </a:t>
            </a:r>
            <a:r>
              <a:rPr lang="tr-TR" sz="2000" dirty="0" err="1" smtClean="0"/>
              <a:t>measurements</a:t>
            </a:r>
            <a:endParaRPr lang="tr-TR" sz="2000" dirty="0" smtClean="0"/>
          </a:p>
          <a:p>
            <a:pPr marL="457200" indent="-457200" algn="just">
              <a:buFont typeface="+mj-lt"/>
              <a:buAutoNum type="arabicPeriod"/>
            </a:pPr>
            <a:endParaRPr lang="tr-TR" sz="2000" dirty="0" smtClean="0"/>
          </a:p>
          <a:p>
            <a:pPr marL="457200" indent="-457200" algn="just"/>
            <a:r>
              <a:rPr lang="tr-TR" sz="2000" dirty="0" err="1" smtClean="0">
                <a:solidFill>
                  <a:srgbClr val="2A14AC"/>
                </a:solidFill>
                <a:latin typeface="Lucida Console" pitchFamily="49" charset="0"/>
              </a:rPr>
              <a:t>findCorrelation</a:t>
            </a:r>
            <a:r>
              <a:rPr lang="tr-TR" sz="2000" dirty="0" smtClean="0">
                <a:solidFill>
                  <a:srgbClr val="2A14AC"/>
                </a:solidFill>
                <a:latin typeface="Lucida Console" pitchFamily="49" charset="0"/>
              </a:rPr>
              <a:t> </a:t>
            </a:r>
            <a:r>
              <a:rPr lang="tr-TR" sz="2000" dirty="0" err="1" smtClean="0"/>
              <a:t>function</a:t>
            </a:r>
            <a:r>
              <a:rPr lang="tr-TR" sz="2000" dirty="0" smtClean="0"/>
              <a:t> of </a:t>
            </a:r>
            <a:r>
              <a:rPr lang="tr-TR" sz="2000" dirty="0" err="1" smtClean="0"/>
              <a:t>caret</a:t>
            </a:r>
            <a:r>
              <a:rPr lang="tr-TR" sz="2000" dirty="0" smtClean="0"/>
              <a:t> </a:t>
            </a:r>
            <a:r>
              <a:rPr lang="tr-TR" sz="2000" dirty="0" err="1" smtClean="0"/>
              <a:t>package</a:t>
            </a:r>
            <a:r>
              <a:rPr lang="tr-TR" sz="2000" dirty="0" smtClean="0"/>
              <a:t> is </a:t>
            </a:r>
            <a:r>
              <a:rPr lang="tr-TR" sz="2000" dirty="0" err="1" smtClean="0"/>
              <a:t>useful</a:t>
            </a:r>
            <a:r>
              <a:rPr lang="tr-TR" sz="2000" dirty="0" smtClean="0"/>
              <a:t> </a:t>
            </a:r>
            <a:r>
              <a:rPr lang="tr-TR" sz="2000" dirty="0" err="1" smtClean="0"/>
              <a:t>for</a:t>
            </a:r>
            <a:r>
              <a:rPr lang="tr-TR" sz="2000" dirty="0" smtClean="0"/>
              <a:t> </a:t>
            </a:r>
            <a:r>
              <a:rPr lang="tr-TR" sz="2000" dirty="0" err="1" smtClean="0"/>
              <a:t>this</a:t>
            </a:r>
            <a:r>
              <a:rPr lang="tr-TR" sz="2000" dirty="0" smtClean="0"/>
              <a:t> </a:t>
            </a:r>
            <a:r>
              <a:rPr lang="tr-TR" sz="2000" dirty="0" err="1" smtClean="0"/>
              <a:t>identification</a:t>
            </a:r>
            <a:r>
              <a:rPr lang="tr-TR" sz="2000" dirty="0" smtClean="0"/>
              <a:t> </a:t>
            </a:r>
            <a:r>
              <a:rPr lang="tr-TR" sz="2000" dirty="0" err="1" smtClean="0"/>
              <a:t>and</a:t>
            </a:r>
            <a:r>
              <a:rPr lang="tr-TR" sz="2000" dirty="0" smtClean="0"/>
              <a:t> </a:t>
            </a:r>
            <a:r>
              <a:rPr lang="tr-TR" sz="2000" dirty="0" err="1" smtClean="0"/>
              <a:t>filtering</a:t>
            </a:r>
            <a:r>
              <a:rPr lang="tr-TR" sz="2000" dirty="0" smtClean="0"/>
              <a:t> </a:t>
            </a:r>
            <a:r>
              <a:rPr lang="tr-TR" sz="2000" dirty="0" err="1" smtClean="0"/>
              <a:t>process</a:t>
            </a: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r>
              <a:rPr lang="tr-TR" sz="2000" dirty="0" err="1" smtClean="0">
                <a:solidFill>
                  <a:srgbClr val="2A14AC"/>
                </a:solidFill>
                <a:latin typeface="Lucida Console" pitchFamily="49" charset="0"/>
              </a:rPr>
              <a:t>findLinearCombos</a:t>
            </a:r>
            <a:r>
              <a:rPr lang="tr-TR" sz="2000" dirty="0" smtClean="0">
                <a:solidFill>
                  <a:srgbClr val="2A14AC"/>
                </a:solidFill>
                <a:latin typeface="Lucida Console" pitchFamily="49" charset="0"/>
              </a:rPr>
              <a:t> </a:t>
            </a:r>
            <a:r>
              <a:rPr lang="tr-TR" sz="2000" dirty="0" err="1" smtClean="0"/>
              <a:t>function</a:t>
            </a:r>
            <a:r>
              <a:rPr lang="tr-TR" sz="2000" dirty="0" smtClean="0"/>
              <a:t> of </a:t>
            </a:r>
            <a:r>
              <a:rPr lang="tr-TR" sz="2000" dirty="0" err="1" smtClean="0"/>
              <a:t>caret</a:t>
            </a:r>
            <a:r>
              <a:rPr lang="tr-TR" sz="2000" dirty="0" smtClean="0"/>
              <a:t> </a:t>
            </a:r>
            <a:r>
              <a:rPr lang="tr-TR" sz="2000" dirty="0" err="1" smtClean="0"/>
              <a:t>package</a:t>
            </a:r>
            <a:r>
              <a:rPr lang="tr-TR" sz="2000" dirty="0" smtClean="0"/>
              <a:t> is </a:t>
            </a:r>
            <a:r>
              <a:rPr lang="tr-TR" sz="2000" dirty="0" err="1" smtClean="0"/>
              <a:t>useful</a:t>
            </a:r>
            <a:r>
              <a:rPr lang="tr-TR" sz="2000" dirty="0" smtClean="0"/>
              <a:t> </a:t>
            </a:r>
            <a:r>
              <a:rPr lang="tr-TR" sz="2000" dirty="0" err="1" smtClean="0"/>
              <a:t>to</a:t>
            </a:r>
            <a:r>
              <a:rPr lang="tr-TR" sz="2000" dirty="0" smtClean="0"/>
              <a:t> </a:t>
            </a:r>
            <a:r>
              <a:rPr lang="tr-TR" sz="2000" dirty="0" err="1" smtClean="0"/>
              <a:t>enumerate</a:t>
            </a:r>
            <a:r>
              <a:rPr lang="tr-TR" sz="2000" dirty="0" smtClean="0"/>
              <a:t> </a:t>
            </a:r>
            <a:r>
              <a:rPr lang="tr-TR" sz="2000" dirty="0" err="1" smtClean="0"/>
              <a:t>sets</a:t>
            </a:r>
            <a:r>
              <a:rPr lang="tr-TR" sz="2000" dirty="0" smtClean="0"/>
              <a:t> of </a:t>
            </a:r>
            <a:r>
              <a:rPr lang="tr-TR" sz="2000" dirty="0" err="1" smtClean="0"/>
              <a:t>linear</a:t>
            </a:r>
            <a:r>
              <a:rPr lang="tr-TR" sz="2000" dirty="0" smtClean="0"/>
              <a:t> </a:t>
            </a:r>
            <a:r>
              <a:rPr lang="tr-TR" sz="2000" dirty="0" err="1" smtClean="0"/>
              <a:t>combinations</a:t>
            </a:r>
            <a:r>
              <a:rPr lang="tr-TR" sz="2000" dirty="0" smtClean="0"/>
              <a:t>, </a:t>
            </a:r>
            <a:r>
              <a:rPr lang="tr-TR" sz="2000" dirty="0" err="1" smtClean="0"/>
              <a:t>if</a:t>
            </a:r>
            <a:r>
              <a:rPr lang="tr-TR" sz="2000" dirty="0" smtClean="0"/>
              <a:t> </a:t>
            </a:r>
            <a:r>
              <a:rPr lang="tr-TR" sz="2000" dirty="0" err="1" smtClean="0"/>
              <a:t>they</a:t>
            </a:r>
            <a:r>
              <a:rPr lang="tr-TR" sz="2000" dirty="0" smtClean="0"/>
              <a:t> </a:t>
            </a:r>
            <a:r>
              <a:rPr lang="tr-TR" sz="2000" dirty="0" err="1" smtClean="0"/>
              <a:t>exist</a:t>
            </a:r>
            <a:r>
              <a:rPr lang="tr-TR" sz="2000" dirty="0" smtClean="0"/>
              <a:t>.</a:t>
            </a:r>
          </a:p>
          <a:p>
            <a:pPr marL="457200" indent="-457200" algn="just">
              <a:buNone/>
            </a:pPr>
            <a:endParaRPr lang="tr-TR" sz="2000" dirty="0" smtClean="0"/>
          </a:p>
        </p:txBody>
      </p:sp>
      <p:sp>
        <p:nvSpPr>
          <p:cNvPr id="12" name="Rectangle 3"/>
          <p:cNvSpPr>
            <a:spLocks noChangeArrowheads="1"/>
          </p:cNvSpPr>
          <p:nvPr/>
        </p:nvSpPr>
        <p:spPr bwMode="auto">
          <a:xfrm>
            <a:off x="1643074" y="5085184"/>
            <a:ext cx="7500926" cy="307777"/>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fontAlgn="base">
              <a:spcBef>
                <a:spcPct val="0"/>
              </a:spcBef>
              <a:spcAft>
                <a:spcPct val="0"/>
              </a:spcAft>
            </a:pPr>
            <a:r>
              <a:rPr lang="tr-TR" sz="2000" dirty="0" smtClean="0">
                <a:solidFill>
                  <a:srgbClr val="0000FF"/>
                </a:solidFill>
              </a:rPr>
              <a:t>&gt; </a:t>
            </a:r>
            <a:r>
              <a:rPr lang="en-US" sz="2000" dirty="0" err="1" smtClean="0">
                <a:solidFill>
                  <a:srgbClr val="0000FF"/>
                </a:solidFill>
              </a:rPr>
              <a:t>findCorrelation</a:t>
            </a:r>
            <a:r>
              <a:rPr lang="en-US" sz="2000" dirty="0" smtClean="0">
                <a:solidFill>
                  <a:srgbClr val="0000FF"/>
                </a:solidFill>
              </a:rPr>
              <a:t>(iris[,-5], cutoff = .95, exact = FALSE)</a:t>
            </a:r>
            <a:endParaRPr kumimoji="0" lang="tr-TR" sz="2000" b="0" i="0" u="none" strike="noStrike" cap="none" normalizeH="0" baseline="0" dirty="0" smtClean="0">
              <a:ln>
                <a:noFill/>
              </a:ln>
              <a:solidFill>
                <a:srgbClr val="00B050"/>
              </a:solidFill>
              <a:effectLst/>
              <a:latin typeface="Lucida Console" pitchFamily="49" charset="0"/>
              <a:cs typeface="Arial" pitchFamily="34" charset="0"/>
            </a:endParaRPr>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fontScale="90000"/>
          </a:bodyPr>
          <a:lstStyle/>
          <a:p>
            <a:pPr algn="l"/>
            <a:r>
              <a:rPr lang="tr-TR" sz="2500" b="1" dirty="0" smtClean="0">
                <a:solidFill>
                  <a:schemeClr val="bg1"/>
                </a:solidFill>
                <a:latin typeface="Bell MT" pitchFamily="18" charset="0"/>
              </a:rPr>
              <a:t>IDENTIFYING HIGHLY CORRELATED FEATURES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900098" name="Picture 2"/>
          <p:cNvPicPr>
            <a:picLocks noChangeAspect="1" noChangeArrowheads="1"/>
          </p:cNvPicPr>
          <p:nvPr/>
        </p:nvPicPr>
        <p:blipFill>
          <a:blip r:embed="rId3"/>
          <a:srcRect/>
          <a:stretch>
            <a:fillRect/>
          </a:stretch>
        </p:blipFill>
        <p:spPr bwMode="auto">
          <a:xfrm>
            <a:off x="2138356" y="1214446"/>
            <a:ext cx="6418152" cy="5643578"/>
          </a:xfrm>
          <a:prstGeom prst="rect">
            <a:avLst/>
          </a:prstGeom>
          <a:noFill/>
          <a:ln w="9525">
            <a:noFill/>
            <a:miter lim="800000"/>
            <a:headEnd/>
            <a:tailEnd/>
          </a:ln>
          <a:effectLst/>
        </p:spPr>
      </p:pic>
      <p:sp>
        <p:nvSpPr>
          <p:cNvPr id="13" name="12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PREDICTIVE MODELING EXAMPLES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fontScale="92500" lnSpcReduction="20000"/>
          </a:bodyPr>
          <a:lstStyle/>
          <a:p>
            <a:pPr algn="just"/>
            <a:r>
              <a:rPr lang="tr-TR" sz="2400" dirty="0" err="1" smtClean="0"/>
              <a:t>Medicine</a:t>
            </a:r>
            <a:endParaRPr lang="tr-TR" sz="2400" dirty="0" smtClean="0"/>
          </a:p>
          <a:p>
            <a:pPr lvl="1" algn="just"/>
            <a:r>
              <a:rPr lang="tr-TR" sz="2000" dirty="0" err="1" smtClean="0"/>
              <a:t>Diagnosis</a:t>
            </a:r>
            <a:endParaRPr lang="tr-TR" sz="2000" dirty="0" smtClean="0"/>
          </a:p>
          <a:p>
            <a:pPr lvl="1" algn="just"/>
            <a:r>
              <a:rPr lang="tr-TR" sz="2000" dirty="0" err="1" smtClean="0"/>
              <a:t>Molecular</a:t>
            </a:r>
            <a:r>
              <a:rPr lang="tr-TR" sz="2000" dirty="0" smtClean="0"/>
              <a:t> </a:t>
            </a:r>
            <a:r>
              <a:rPr lang="tr-TR" sz="2000" dirty="0" err="1" smtClean="0"/>
              <a:t>diagnosis</a:t>
            </a:r>
            <a:endParaRPr lang="tr-TR" sz="2000" dirty="0" smtClean="0"/>
          </a:p>
          <a:p>
            <a:pPr lvl="1" algn="just"/>
            <a:r>
              <a:rPr lang="tr-TR" sz="2000" dirty="0" err="1" smtClean="0"/>
              <a:t>Image</a:t>
            </a:r>
            <a:r>
              <a:rPr lang="tr-TR" sz="2000" dirty="0" smtClean="0"/>
              <a:t> </a:t>
            </a:r>
            <a:r>
              <a:rPr lang="tr-TR" sz="2000" dirty="0" err="1" smtClean="0"/>
              <a:t>classification</a:t>
            </a:r>
            <a:endParaRPr lang="tr-TR" sz="2000" dirty="0" smtClean="0"/>
          </a:p>
          <a:p>
            <a:pPr lvl="1" algn="just"/>
            <a:r>
              <a:rPr lang="tr-TR" sz="2000" dirty="0" err="1" smtClean="0"/>
              <a:t>Predicting</a:t>
            </a:r>
            <a:r>
              <a:rPr lang="tr-TR" sz="2000" dirty="0" smtClean="0"/>
              <a:t> </a:t>
            </a:r>
            <a:r>
              <a:rPr lang="tr-TR" sz="2000" dirty="0" err="1" smtClean="0"/>
              <a:t>the</a:t>
            </a:r>
            <a:r>
              <a:rPr lang="tr-TR" sz="2000" dirty="0" smtClean="0"/>
              <a:t> </a:t>
            </a:r>
            <a:r>
              <a:rPr lang="tr-TR" sz="2000" dirty="0" err="1" smtClean="0"/>
              <a:t>stage</a:t>
            </a:r>
            <a:r>
              <a:rPr lang="tr-TR" sz="2000" dirty="0" smtClean="0"/>
              <a:t> of </a:t>
            </a:r>
            <a:r>
              <a:rPr lang="tr-TR" sz="2000" dirty="0" err="1" smtClean="0"/>
              <a:t>diseases</a:t>
            </a:r>
            <a:endParaRPr lang="tr-TR" sz="2000" dirty="0" smtClean="0"/>
          </a:p>
          <a:p>
            <a:pPr lvl="1" algn="just"/>
            <a:r>
              <a:rPr lang="tr-TR" sz="2000" dirty="0" err="1" smtClean="0"/>
              <a:t>Survival</a:t>
            </a:r>
            <a:r>
              <a:rPr lang="tr-TR" sz="2000" dirty="0" smtClean="0"/>
              <a:t> </a:t>
            </a:r>
            <a:r>
              <a:rPr lang="tr-TR" sz="2000" dirty="0" err="1" smtClean="0"/>
              <a:t>analysis</a:t>
            </a:r>
            <a:endParaRPr lang="tr-TR" sz="2000" dirty="0" smtClean="0"/>
          </a:p>
          <a:p>
            <a:pPr lvl="1" algn="just"/>
            <a:r>
              <a:rPr lang="tr-TR" sz="2000" dirty="0" err="1" smtClean="0"/>
              <a:t>Virtual</a:t>
            </a:r>
            <a:r>
              <a:rPr lang="tr-TR" sz="2000" dirty="0" smtClean="0"/>
              <a:t> </a:t>
            </a:r>
            <a:r>
              <a:rPr lang="tr-TR" sz="2000" dirty="0" err="1" smtClean="0"/>
              <a:t>screening</a:t>
            </a:r>
            <a:endParaRPr lang="tr-TR" sz="2000" dirty="0" smtClean="0"/>
          </a:p>
          <a:p>
            <a:pPr lvl="1" algn="just"/>
            <a:r>
              <a:rPr lang="tr-TR" sz="2000" dirty="0" err="1" smtClean="0"/>
              <a:t>miRNA</a:t>
            </a:r>
            <a:r>
              <a:rPr lang="tr-TR" sz="2000" dirty="0" smtClean="0"/>
              <a:t> </a:t>
            </a:r>
            <a:r>
              <a:rPr lang="tr-TR" sz="2000" dirty="0" err="1" smtClean="0"/>
              <a:t>prediction</a:t>
            </a:r>
            <a:endParaRPr lang="tr-TR" sz="2000" dirty="0" smtClean="0"/>
          </a:p>
          <a:p>
            <a:pPr algn="just"/>
            <a:endParaRPr lang="tr-TR" sz="2400" dirty="0" smtClean="0"/>
          </a:p>
          <a:p>
            <a:pPr algn="just"/>
            <a:r>
              <a:rPr lang="tr-TR" sz="2400" dirty="0" err="1" smtClean="0"/>
              <a:t>Business</a:t>
            </a:r>
            <a:endParaRPr lang="tr-TR" sz="2400" dirty="0" smtClean="0"/>
          </a:p>
          <a:p>
            <a:pPr lvl="1" algn="just"/>
            <a:r>
              <a:rPr lang="tr-TR" sz="2000" dirty="0" err="1" smtClean="0"/>
              <a:t>Predictive</a:t>
            </a:r>
            <a:r>
              <a:rPr lang="tr-TR" sz="2000" dirty="0" smtClean="0"/>
              <a:t> </a:t>
            </a:r>
            <a:r>
              <a:rPr lang="tr-TR" sz="2000" dirty="0" err="1" smtClean="0"/>
              <a:t>maintenance</a:t>
            </a:r>
            <a:endParaRPr lang="tr-TR" sz="2000" dirty="0" smtClean="0"/>
          </a:p>
          <a:p>
            <a:pPr lvl="1" algn="just"/>
            <a:r>
              <a:rPr lang="tr-TR" sz="2000" dirty="0" err="1" smtClean="0"/>
              <a:t>Churn</a:t>
            </a:r>
            <a:r>
              <a:rPr lang="tr-TR" sz="2000" dirty="0" smtClean="0"/>
              <a:t> </a:t>
            </a:r>
            <a:r>
              <a:rPr lang="tr-TR" sz="2000" dirty="0" err="1" smtClean="0"/>
              <a:t>prediction</a:t>
            </a:r>
            <a:endParaRPr lang="tr-TR" sz="2000" dirty="0" smtClean="0"/>
          </a:p>
          <a:p>
            <a:pPr lvl="1" algn="just"/>
            <a:r>
              <a:rPr lang="tr-TR" sz="2000" dirty="0" err="1" smtClean="0"/>
              <a:t>Product</a:t>
            </a:r>
            <a:r>
              <a:rPr lang="tr-TR" sz="2000" dirty="0" smtClean="0"/>
              <a:t> </a:t>
            </a:r>
            <a:r>
              <a:rPr lang="tr-TR" sz="2000" dirty="0" err="1" smtClean="0"/>
              <a:t>recommendation</a:t>
            </a:r>
            <a:endParaRPr lang="tr-TR" sz="2000" dirty="0" smtClean="0"/>
          </a:p>
          <a:p>
            <a:pPr lvl="1" algn="just"/>
            <a:r>
              <a:rPr lang="tr-TR" sz="2000" dirty="0" err="1" smtClean="0"/>
              <a:t>Content</a:t>
            </a:r>
            <a:r>
              <a:rPr lang="tr-TR" sz="2000" dirty="0" smtClean="0"/>
              <a:t> </a:t>
            </a:r>
            <a:r>
              <a:rPr lang="tr-TR" sz="2000" dirty="0" err="1" smtClean="0"/>
              <a:t>recommendation</a:t>
            </a:r>
            <a:endParaRPr lang="tr-TR" sz="2000" dirty="0" smtClean="0"/>
          </a:p>
          <a:p>
            <a:pPr lvl="1" algn="just"/>
            <a:r>
              <a:rPr lang="tr-TR" sz="2000" dirty="0" err="1" smtClean="0"/>
              <a:t>Conversion</a:t>
            </a:r>
            <a:r>
              <a:rPr lang="tr-TR" sz="2000" dirty="0" smtClean="0"/>
              <a:t> </a:t>
            </a:r>
            <a:r>
              <a:rPr lang="tr-TR" sz="2000" dirty="0" err="1" smtClean="0"/>
              <a:t>prediction</a:t>
            </a:r>
            <a:endParaRPr lang="tr-TR" sz="2000" dirty="0" smtClean="0"/>
          </a:p>
          <a:p>
            <a:pPr lvl="1" algn="just"/>
            <a:r>
              <a:rPr lang="tr-TR" sz="2000" dirty="0" err="1" smtClean="0"/>
              <a:t>Fraud</a:t>
            </a:r>
            <a:r>
              <a:rPr lang="tr-TR" sz="2000" dirty="0" smtClean="0"/>
              <a:t> </a:t>
            </a:r>
            <a:r>
              <a:rPr lang="tr-TR" sz="2000" dirty="0" err="1" smtClean="0"/>
              <a:t>detection</a:t>
            </a:r>
            <a:endParaRPr lang="tr-TR" sz="2000" dirty="0" smtClean="0"/>
          </a:p>
          <a:p>
            <a:pPr lvl="1" algn="just"/>
            <a:r>
              <a:rPr lang="tr-TR" sz="2000" dirty="0" err="1" smtClean="0"/>
              <a:t>Sentiment</a:t>
            </a:r>
            <a:r>
              <a:rPr lang="tr-TR" sz="2000" dirty="0" smtClean="0"/>
              <a:t> </a:t>
            </a:r>
            <a:r>
              <a:rPr lang="tr-TR" sz="2000" dirty="0" err="1" smtClean="0"/>
              <a:t>analysis</a:t>
            </a:r>
            <a:endParaRPr lang="tr-TR" sz="2000" dirty="0" smtClean="0"/>
          </a:p>
          <a:p>
            <a:pPr algn="just"/>
            <a:endParaRPr lang="tr-TR" sz="2400" dirty="0" smtClean="0"/>
          </a:p>
          <a:p>
            <a:pPr algn="just"/>
            <a:endParaRPr lang="tr-TR" sz="2400" dirty="0" smtClean="0"/>
          </a:p>
          <a:p>
            <a:pPr algn="just"/>
            <a:endParaRPr lang="tr-TR" sz="2400" dirty="0" smtClean="0"/>
          </a:p>
          <a:p>
            <a:pPr algn="just"/>
            <a:endParaRPr lang="tr-TR" sz="2400" dirty="0" smtClean="0"/>
          </a:p>
          <a:p>
            <a:pPr algn="just"/>
            <a:endParaRPr lang="tr-TR" sz="2400" dirty="0"/>
          </a:p>
        </p:txBody>
      </p:sp>
      <p:pic>
        <p:nvPicPr>
          <p:cNvPr id="679938" name="Picture 2" descr="medicine ile ilgili görsel sonucu"/>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00760" y="1214422"/>
            <a:ext cx="2857500" cy="2857500"/>
          </a:xfrm>
          <a:prstGeom prst="rect">
            <a:avLst/>
          </a:prstGeom>
          <a:noFill/>
        </p:spPr>
      </p:pic>
      <p:pic>
        <p:nvPicPr>
          <p:cNvPr id="679940" name="Picture 4" descr="business ile ilgili görsel sonucu"/>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857884" y="4572008"/>
            <a:ext cx="2819400" cy="1619251"/>
          </a:xfrm>
          <a:prstGeom prst="rect">
            <a:avLst/>
          </a:prstGeom>
          <a:noFill/>
        </p:spPr>
      </p:pic>
      <p:sp>
        <p:nvSpPr>
          <p:cNvPr id="15" name="14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CENTERING </a:t>
            </a:r>
            <a:r>
              <a:rPr lang="tr-TR" sz="2500" b="1" dirty="0" err="1" smtClean="0">
                <a:solidFill>
                  <a:schemeClr val="bg1"/>
                </a:solidFill>
                <a:latin typeface="Bell MT" pitchFamily="18" charset="0"/>
              </a:rPr>
              <a:t>and</a:t>
            </a:r>
            <a:r>
              <a:rPr lang="tr-TR" sz="2500" b="1" dirty="0" smtClean="0">
                <a:solidFill>
                  <a:schemeClr val="bg1"/>
                </a:solidFill>
                <a:latin typeface="Bell MT" pitchFamily="18" charset="0"/>
              </a:rPr>
              <a:t> SCALING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For</a:t>
            </a:r>
            <a:r>
              <a:rPr lang="tr-TR" sz="2000" dirty="0" smtClean="0"/>
              <a:t> </a:t>
            </a:r>
            <a:r>
              <a:rPr lang="tr-TR" sz="2000" dirty="0" err="1" smtClean="0"/>
              <a:t>some</a:t>
            </a:r>
            <a:r>
              <a:rPr lang="tr-TR" sz="2000" dirty="0" smtClean="0"/>
              <a:t> </a:t>
            </a:r>
            <a:r>
              <a:rPr lang="tr-TR" sz="2000" dirty="0" err="1" smtClean="0"/>
              <a:t>models</a:t>
            </a:r>
            <a:r>
              <a:rPr lang="tr-TR" sz="2000" dirty="0" smtClean="0"/>
              <a:t>, </a:t>
            </a:r>
            <a:r>
              <a:rPr lang="tr-TR" sz="2000" dirty="0" err="1" smtClean="0"/>
              <a:t>centering</a:t>
            </a:r>
            <a:r>
              <a:rPr lang="tr-TR" sz="2000" dirty="0" smtClean="0"/>
              <a:t> </a:t>
            </a:r>
            <a:r>
              <a:rPr lang="tr-TR" sz="2000" dirty="0" err="1" smtClean="0"/>
              <a:t>and</a:t>
            </a:r>
            <a:r>
              <a:rPr lang="tr-TR" sz="2000" dirty="0" smtClean="0"/>
              <a:t>/</a:t>
            </a:r>
            <a:r>
              <a:rPr lang="tr-TR" sz="2000" dirty="0" err="1" smtClean="0"/>
              <a:t>or</a:t>
            </a:r>
            <a:r>
              <a:rPr lang="tr-TR" sz="2000" dirty="0" smtClean="0"/>
              <a:t> </a:t>
            </a:r>
            <a:r>
              <a:rPr lang="tr-TR" sz="2000" dirty="0" err="1" smtClean="0"/>
              <a:t>scaling</a:t>
            </a:r>
            <a:r>
              <a:rPr lang="tr-TR" sz="2000" dirty="0" smtClean="0"/>
              <a:t> </a:t>
            </a:r>
            <a:r>
              <a:rPr lang="tr-TR" sz="2000" dirty="0" err="1" smtClean="0"/>
              <a:t>may</a:t>
            </a:r>
            <a:r>
              <a:rPr lang="tr-TR" sz="2000" dirty="0" smtClean="0"/>
              <a:t> </a:t>
            </a:r>
            <a:r>
              <a:rPr lang="tr-TR" sz="2000" dirty="0" err="1" smtClean="0"/>
              <a:t>improve</a:t>
            </a:r>
            <a:r>
              <a:rPr lang="tr-TR" sz="2000" dirty="0" smtClean="0"/>
              <a:t> </a:t>
            </a:r>
            <a:r>
              <a:rPr lang="tr-TR" sz="2000" dirty="0" err="1" smtClean="0"/>
              <a:t>the</a:t>
            </a:r>
            <a:r>
              <a:rPr lang="tr-TR" sz="2000" dirty="0" smtClean="0"/>
              <a:t> model </a:t>
            </a:r>
            <a:r>
              <a:rPr lang="tr-TR" sz="2000" dirty="0" err="1" smtClean="0"/>
              <a:t>performance</a:t>
            </a:r>
            <a:r>
              <a:rPr lang="tr-TR" sz="2000" dirty="0" smtClean="0"/>
              <a:t> (</a:t>
            </a:r>
            <a:r>
              <a:rPr lang="tr-TR" sz="2000" dirty="0" err="1" smtClean="0"/>
              <a:t>Kuhn</a:t>
            </a:r>
            <a:r>
              <a:rPr lang="tr-TR" sz="2000" dirty="0" smtClean="0"/>
              <a:t> et al., 2008)</a:t>
            </a:r>
          </a:p>
          <a:p>
            <a:pPr marL="457200" indent="-457200" algn="just">
              <a:buFont typeface="+mj-lt"/>
              <a:buAutoNum type="arabicPeriod"/>
            </a:pPr>
            <a:endParaRPr lang="tr-TR" sz="2000" dirty="0" smtClean="0"/>
          </a:p>
          <a:p>
            <a:pPr marL="457200" indent="-457200" algn="just"/>
            <a:r>
              <a:rPr lang="tr-TR" sz="2000" dirty="0" err="1" smtClean="0"/>
              <a:t>Partial</a:t>
            </a:r>
            <a:r>
              <a:rPr lang="tr-TR" sz="2000" dirty="0" smtClean="0"/>
              <a:t> </a:t>
            </a:r>
            <a:r>
              <a:rPr lang="tr-TR" sz="2000" dirty="0" err="1" smtClean="0"/>
              <a:t>least</a:t>
            </a:r>
            <a:r>
              <a:rPr lang="tr-TR" sz="2000" dirty="0" smtClean="0"/>
              <a:t> </a:t>
            </a:r>
            <a:r>
              <a:rPr lang="tr-TR" sz="2000" dirty="0" err="1" smtClean="0"/>
              <a:t>squares</a:t>
            </a:r>
            <a:r>
              <a:rPr lang="tr-TR" sz="2000" dirty="0" smtClean="0"/>
              <a:t>, </a:t>
            </a:r>
            <a:r>
              <a:rPr lang="tr-TR" sz="2000" dirty="0" err="1" smtClean="0"/>
              <a:t>neural</a:t>
            </a:r>
            <a:r>
              <a:rPr lang="tr-TR" sz="2000" dirty="0" smtClean="0"/>
              <a:t> </a:t>
            </a:r>
            <a:r>
              <a:rPr lang="tr-TR" sz="2000" dirty="0" err="1" smtClean="0"/>
              <a:t>networks</a:t>
            </a:r>
            <a:r>
              <a:rPr lang="tr-TR" sz="2000" dirty="0" smtClean="0"/>
              <a:t>, </a:t>
            </a:r>
            <a:r>
              <a:rPr lang="tr-TR" sz="2000" dirty="0" err="1" smtClean="0"/>
              <a:t>support</a:t>
            </a:r>
            <a:r>
              <a:rPr lang="tr-TR" sz="2000" dirty="0" smtClean="0"/>
              <a:t> </a:t>
            </a:r>
            <a:r>
              <a:rPr lang="tr-TR" sz="2000" dirty="0" err="1" smtClean="0"/>
              <a:t>vector</a:t>
            </a:r>
            <a:r>
              <a:rPr lang="tr-TR" sz="2000" dirty="0" smtClean="0"/>
              <a:t> </a:t>
            </a:r>
            <a:r>
              <a:rPr lang="tr-TR" sz="2000" dirty="0" err="1" smtClean="0"/>
              <a:t>machines</a:t>
            </a:r>
            <a:r>
              <a:rPr lang="tr-TR" sz="2000" dirty="0" smtClean="0"/>
              <a:t>, </a:t>
            </a:r>
            <a:r>
              <a:rPr lang="tr-TR" sz="2000" dirty="0" err="1" smtClean="0"/>
              <a:t>etc</a:t>
            </a:r>
            <a:r>
              <a:rPr lang="tr-TR" sz="2000" dirty="0" smtClean="0"/>
              <a:t>.</a:t>
            </a:r>
          </a:p>
          <a:p>
            <a:pPr marL="457200" indent="-457200" algn="just"/>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a:p>
            <a:pPr marL="457200" indent="-457200" algn="just">
              <a:buFont typeface="+mj-lt"/>
              <a:buAutoNum type="arabicPeriod"/>
            </a:pPr>
            <a:endParaRPr lang="tr-TR" sz="2000" dirty="0" smtClean="0"/>
          </a:p>
        </p:txBody>
      </p:sp>
      <p:graphicFrame>
        <p:nvGraphicFramePr>
          <p:cNvPr id="13" name="12 Nesne"/>
          <p:cNvGraphicFramePr>
            <a:graphicFrameLocks noChangeAspect="1"/>
          </p:cNvGraphicFramePr>
          <p:nvPr/>
        </p:nvGraphicFramePr>
        <p:xfrm>
          <a:off x="6533886" y="3865402"/>
          <a:ext cx="2154398" cy="1420986"/>
        </p:xfrm>
        <a:graphic>
          <a:graphicData uri="http://schemas.openxmlformats.org/presentationml/2006/ole">
            <mc:AlternateContent xmlns:mc="http://schemas.openxmlformats.org/markup-compatibility/2006">
              <mc:Choice xmlns:v="urn:schemas-microsoft-com:vml" Requires="v">
                <p:oleObj spid="_x0000_s715009" name="Denklem" r:id="rId4" imgW="596880" imgH="393480" progId="Equation.3">
                  <p:embed/>
                </p:oleObj>
              </mc:Choice>
              <mc:Fallback>
                <p:oleObj name="Denklem" r:id="rId4" imgW="596880" imgH="393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886" y="3865402"/>
                        <a:ext cx="2154398" cy="142098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14755" name="Object 3"/>
          <p:cNvGraphicFramePr>
            <a:graphicFrameLocks noChangeAspect="1"/>
          </p:cNvGraphicFramePr>
          <p:nvPr/>
        </p:nvGraphicFramePr>
        <p:xfrm>
          <a:off x="2357422" y="4225442"/>
          <a:ext cx="1236662" cy="595312"/>
        </p:xfrm>
        <a:graphic>
          <a:graphicData uri="http://schemas.openxmlformats.org/presentationml/2006/ole">
            <mc:AlternateContent xmlns:mc="http://schemas.openxmlformats.org/markup-compatibility/2006">
              <mc:Choice xmlns:v="urn:schemas-microsoft-com:vml" Requires="v">
                <p:oleObj spid="_x0000_s715010" name="Denklem" r:id="rId6" imgW="342720" imgH="164880" progId="Equation.3">
                  <p:embed/>
                </p:oleObj>
              </mc:Choice>
              <mc:Fallback>
                <p:oleObj name="Denklem" r:id="rId6" imgW="342720" imgH="16488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7422" y="4225442"/>
                        <a:ext cx="1236662" cy="5953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714757" name="Object 5"/>
          <p:cNvGraphicFramePr>
            <a:graphicFrameLocks noChangeAspect="1"/>
          </p:cNvGraphicFramePr>
          <p:nvPr/>
        </p:nvGraphicFramePr>
        <p:xfrm>
          <a:off x="4735517" y="3865402"/>
          <a:ext cx="550863" cy="1420812"/>
        </p:xfrm>
        <a:graphic>
          <a:graphicData uri="http://schemas.openxmlformats.org/presentationml/2006/ole">
            <mc:AlternateContent xmlns:mc="http://schemas.openxmlformats.org/markup-compatibility/2006">
              <mc:Choice xmlns:v="urn:schemas-microsoft-com:vml" Requires="v">
                <p:oleObj spid="_x0000_s715011" name="Denklem" r:id="rId8" imgW="152280" imgH="393480" progId="Equation.3">
                  <p:embed/>
                </p:oleObj>
              </mc:Choice>
              <mc:Fallback>
                <p:oleObj name="Denklem" r:id="rId8" imgW="152280" imgH="39348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5517" y="3865402"/>
                        <a:ext cx="550863" cy="14208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 name="21 Metin kutusu"/>
          <p:cNvSpPr txBox="1"/>
          <p:nvPr/>
        </p:nvSpPr>
        <p:spPr>
          <a:xfrm>
            <a:off x="2413502" y="3631172"/>
            <a:ext cx="1656184" cy="369332"/>
          </a:xfrm>
          <a:prstGeom prst="rect">
            <a:avLst/>
          </a:prstGeom>
          <a:noFill/>
        </p:spPr>
        <p:txBody>
          <a:bodyPr wrap="square" rtlCol="0">
            <a:spAutoFit/>
          </a:bodyPr>
          <a:lstStyle/>
          <a:p>
            <a:r>
              <a:rPr lang="tr-TR" b="1" dirty="0" err="1" smtClean="0"/>
              <a:t>Centering</a:t>
            </a:r>
            <a:endParaRPr lang="tr-TR" b="1" dirty="0"/>
          </a:p>
        </p:txBody>
      </p:sp>
      <p:sp>
        <p:nvSpPr>
          <p:cNvPr id="23" name="22 Metin kutusu"/>
          <p:cNvSpPr txBox="1"/>
          <p:nvPr/>
        </p:nvSpPr>
        <p:spPr>
          <a:xfrm>
            <a:off x="4630328" y="3559164"/>
            <a:ext cx="1656184" cy="369332"/>
          </a:xfrm>
          <a:prstGeom prst="rect">
            <a:avLst/>
          </a:prstGeom>
          <a:noFill/>
        </p:spPr>
        <p:txBody>
          <a:bodyPr wrap="square" rtlCol="0">
            <a:spAutoFit/>
          </a:bodyPr>
          <a:lstStyle/>
          <a:p>
            <a:r>
              <a:rPr lang="tr-TR" b="1" dirty="0" err="1" smtClean="0"/>
              <a:t>Scaling</a:t>
            </a:r>
            <a:endParaRPr lang="tr-TR" b="1" dirty="0"/>
          </a:p>
        </p:txBody>
      </p:sp>
      <p:sp>
        <p:nvSpPr>
          <p:cNvPr id="24" name="23 Metin kutusu"/>
          <p:cNvSpPr txBox="1"/>
          <p:nvPr/>
        </p:nvSpPr>
        <p:spPr>
          <a:xfrm>
            <a:off x="6561838" y="3487156"/>
            <a:ext cx="2367880" cy="369332"/>
          </a:xfrm>
          <a:prstGeom prst="rect">
            <a:avLst/>
          </a:prstGeom>
          <a:noFill/>
        </p:spPr>
        <p:txBody>
          <a:bodyPr wrap="square" rtlCol="0">
            <a:spAutoFit/>
          </a:bodyPr>
          <a:lstStyle/>
          <a:p>
            <a:r>
              <a:rPr lang="tr-TR" b="1" dirty="0" err="1" smtClean="0"/>
              <a:t>Centering</a:t>
            </a:r>
            <a:r>
              <a:rPr lang="tr-TR" b="1" dirty="0" smtClean="0"/>
              <a:t> </a:t>
            </a:r>
            <a:r>
              <a:rPr lang="tr-TR" b="1" dirty="0" err="1" smtClean="0"/>
              <a:t>and</a:t>
            </a:r>
            <a:r>
              <a:rPr lang="tr-TR" b="1" dirty="0" smtClean="0"/>
              <a:t> </a:t>
            </a:r>
            <a:r>
              <a:rPr lang="tr-TR" b="1" dirty="0" err="1" smtClean="0"/>
              <a:t>scaling</a:t>
            </a:r>
            <a:endParaRPr lang="tr-TR" b="1" dirty="0"/>
          </a:p>
        </p:txBody>
      </p:sp>
      <p:sp>
        <p:nvSpPr>
          <p:cNvPr id="18" name="17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9" name="18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7" name="Picture 2" descr="http://guzelsanat.erciyes.edu.tr/logolar/e_u_logo_jpg_96dpi_RGB.jpg"/>
          <p:cNvPicPr>
            <a:picLocks noChangeAspect="1" noChangeArrowheads="1"/>
          </p:cNvPicPr>
          <p:nvPr/>
        </p:nvPicPr>
        <p:blipFill>
          <a:blip r:embed="rId10" cstate="print"/>
          <a:srcRect l="12168" t="11154" r="11787" b="10773"/>
          <a:stretch>
            <a:fillRect/>
          </a:stretch>
        </p:blipFill>
        <p:spPr bwMode="auto">
          <a:xfrm>
            <a:off x="475013" y="6172200"/>
            <a:ext cx="667987" cy="685800"/>
          </a:xfrm>
          <a:prstGeom prst="ellipse">
            <a:avLst/>
          </a:prstGeom>
          <a:noFill/>
        </p:spPr>
      </p:pic>
      <p:sp>
        <p:nvSpPr>
          <p:cNvPr id="20"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1" name="Picture 25"/>
          <p:cNvPicPr>
            <a:picLocks noChangeAspect="1"/>
          </p:cNvPicPr>
          <p:nvPr/>
        </p:nvPicPr>
        <p:blipFill rotWithShape="1">
          <a:blip r:embed="rId11"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MISSING VALUES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564226" name="Picture 2" descr="missing values metabolomics ile ilgili görsel sonucu"/>
          <p:cNvPicPr>
            <a:picLocks noChangeAspect="1" noChangeArrowheads="1"/>
          </p:cNvPicPr>
          <p:nvPr/>
        </p:nvPicPr>
        <p:blipFill>
          <a:blip r:embed="rId3" cstate="print"/>
          <a:srcRect/>
          <a:stretch>
            <a:fillRect/>
          </a:stretch>
        </p:blipFill>
        <p:spPr bwMode="auto">
          <a:xfrm>
            <a:off x="2245940" y="1340768"/>
            <a:ext cx="6286500" cy="1647825"/>
          </a:xfrm>
          <a:prstGeom prst="rect">
            <a:avLst/>
          </a:prstGeom>
          <a:noFill/>
        </p:spPr>
      </p:pic>
      <p:sp>
        <p:nvSpPr>
          <p:cNvPr id="16" name="2 İçerik Yer Tutucusu"/>
          <p:cNvSpPr>
            <a:spLocks noGrp="1"/>
          </p:cNvSpPr>
          <p:nvPr>
            <p:ph idx="1"/>
          </p:nvPr>
        </p:nvSpPr>
        <p:spPr>
          <a:xfrm>
            <a:off x="1619672" y="3284984"/>
            <a:ext cx="7524328" cy="3240360"/>
          </a:xfrm>
        </p:spPr>
        <p:txBody>
          <a:bodyPr>
            <a:normAutofit/>
          </a:bodyPr>
          <a:lstStyle/>
          <a:p>
            <a:r>
              <a:rPr lang="tr-TR" sz="2400" dirty="0" err="1" smtClean="0">
                <a:latin typeface="Calibri" pitchFamily="34" charset="0"/>
                <a:ea typeface="ＭＳ Ｐゴシック" pitchFamily="34" charset="-128"/>
              </a:rPr>
              <a:t>Filtering</a:t>
            </a:r>
            <a:endParaRPr lang="tr-TR" sz="2400" dirty="0" smtClean="0">
              <a:latin typeface="Calibri" pitchFamily="34" charset="0"/>
              <a:ea typeface="ＭＳ Ｐゴシック" pitchFamily="34" charset="-128"/>
            </a:endParaRPr>
          </a:p>
          <a:p>
            <a:endParaRPr lang="tr-TR" sz="2400" dirty="0" smtClean="0">
              <a:latin typeface="Calibri" pitchFamily="34" charset="0"/>
              <a:ea typeface="ＭＳ Ｐゴシック" pitchFamily="34" charset="-128"/>
            </a:endParaRPr>
          </a:p>
          <a:p>
            <a:r>
              <a:rPr lang="tr-TR" sz="2400" dirty="0" smtClean="0">
                <a:latin typeface="Calibri" pitchFamily="34" charset="0"/>
                <a:ea typeface="ＭＳ Ｐゴシック" pitchFamily="34" charset="-128"/>
              </a:rPr>
              <a:t>MAR &amp; MCAR</a:t>
            </a:r>
          </a:p>
          <a:p>
            <a:endParaRPr lang="tr-TR" sz="2400" dirty="0" smtClean="0">
              <a:latin typeface="Calibri" pitchFamily="34" charset="0"/>
              <a:ea typeface="ＭＳ Ｐゴシック" pitchFamily="34" charset="-128"/>
            </a:endParaRPr>
          </a:p>
          <a:p>
            <a:r>
              <a:rPr lang="tr-TR" sz="2400" dirty="0" err="1" smtClean="0">
                <a:latin typeface="Calibri" pitchFamily="34" charset="0"/>
                <a:ea typeface="ＭＳ Ｐゴシック" pitchFamily="34" charset="-128"/>
              </a:rPr>
              <a:t>Missing</a:t>
            </a:r>
            <a:r>
              <a:rPr lang="tr-TR" sz="2400" dirty="0" smtClean="0">
                <a:latin typeface="Calibri" pitchFamily="34" charset="0"/>
                <a:ea typeface="ＭＳ Ｐゴシック" pitchFamily="34" charset="-128"/>
              </a:rPr>
              <a:t> </a:t>
            </a:r>
            <a:r>
              <a:rPr lang="tr-TR" sz="2400" dirty="0" err="1" smtClean="0">
                <a:latin typeface="Calibri" pitchFamily="34" charset="0"/>
                <a:ea typeface="ＭＳ Ｐゴシック" pitchFamily="34" charset="-128"/>
              </a:rPr>
              <a:t>value</a:t>
            </a:r>
            <a:r>
              <a:rPr lang="tr-TR" sz="2400" dirty="0" smtClean="0">
                <a:latin typeface="Calibri" pitchFamily="34" charset="0"/>
                <a:ea typeface="ＭＳ Ｐゴシック" pitchFamily="34" charset="-128"/>
              </a:rPr>
              <a:t> </a:t>
            </a:r>
            <a:r>
              <a:rPr lang="tr-TR" sz="2400" dirty="0" err="1" smtClean="0">
                <a:latin typeface="Calibri" pitchFamily="34" charset="0"/>
                <a:ea typeface="ＭＳ Ｐゴシック" pitchFamily="34" charset="-128"/>
              </a:rPr>
              <a:t>estimation</a:t>
            </a:r>
            <a:endParaRPr lang="tr-TR" sz="2400" dirty="0" smtClean="0">
              <a:latin typeface="Calibri" pitchFamily="34" charset="0"/>
              <a:ea typeface="ＭＳ Ｐゴシック" pitchFamily="34" charset="-128"/>
            </a:endParaRPr>
          </a:p>
          <a:p>
            <a:endParaRPr lang="tr-TR" sz="2400" dirty="0" smtClean="0">
              <a:latin typeface="Calibri" pitchFamily="34" charset="0"/>
              <a:ea typeface="ＭＳ Ｐゴシック" pitchFamily="34" charset="-128"/>
            </a:endParaRPr>
          </a:p>
          <a:p>
            <a:r>
              <a:rPr lang="tr-TR" sz="2400" dirty="0" smtClean="0">
                <a:latin typeface="Calibri" pitchFamily="34" charset="0"/>
                <a:ea typeface="ＭＳ Ｐゴシック" pitchFamily="34" charset="-128"/>
              </a:rPr>
              <a:t>KNN </a:t>
            </a:r>
            <a:r>
              <a:rPr lang="tr-TR" sz="2400" dirty="0" err="1" smtClean="0">
                <a:latin typeface="Calibri" pitchFamily="34" charset="0"/>
                <a:ea typeface="ＭＳ Ｐゴシック" pitchFamily="34" charset="-128"/>
              </a:rPr>
              <a:t>method</a:t>
            </a:r>
            <a:r>
              <a:rPr lang="tr-TR" sz="2400" dirty="0" smtClean="0">
                <a:latin typeface="Calibri" pitchFamily="34" charset="0"/>
                <a:ea typeface="ＭＳ Ｐゴシック" pitchFamily="34" charset="-128"/>
              </a:rPr>
              <a:t> </a:t>
            </a:r>
            <a:r>
              <a:rPr lang="tr-TR" sz="2000" dirty="0" smtClean="0">
                <a:latin typeface="Calibri" pitchFamily="34" charset="0"/>
                <a:ea typeface="ＭＳ Ｐゴシック" pitchFamily="34" charset="-128"/>
              </a:rPr>
              <a:t>(</a:t>
            </a:r>
            <a:r>
              <a:rPr lang="tr-TR" sz="1600" dirty="0" err="1" smtClean="0">
                <a:solidFill>
                  <a:srgbClr val="2A14AC"/>
                </a:solidFill>
                <a:latin typeface="Lucida Sans Unicode" pitchFamily="34" charset="0"/>
                <a:ea typeface="ＭＳ Ｐゴシック" pitchFamily="34" charset="-128"/>
                <a:cs typeface="Lucida Sans Unicode" pitchFamily="34" charset="0"/>
              </a:rPr>
              <a:t>method</a:t>
            </a:r>
            <a:r>
              <a:rPr lang="tr-TR" sz="1600" dirty="0" smtClean="0">
                <a:solidFill>
                  <a:srgbClr val="2A14AC"/>
                </a:solidFill>
                <a:latin typeface="Lucida Sans Unicode" pitchFamily="34" charset="0"/>
                <a:ea typeface="ＭＳ Ｐゴシック" pitchFamily="34" charset="-128"/>
                <a:cs typeface="Lucida Sans Unicode" pitchFamily="34" charset="0"/>
              </a:rPr>
              <a:t> = “</a:t>
            </a:r>
            <a:r>
              <a:rPr lang="tr-TR" sz="1600" dirty="0" err="1" smtClean="0">
                <a:solidFill>
                  <a:srgbClr val="2A14AC"/>
                </a:solidFill>
                <a:latin typeface="Lucida Sans Unicode" pitchFamily="34" charset="0"/>
                <a:ea typeface="ＭＳ Ｐゴシック" pitchFamily="34" charset="-128"/>
                <a:cs typeface="Lucida Sans Unicode" pitchFamily="34" charset="0"/>
              </a:rPr>
              <a:t>knnImpute</a:t>
            </a:r>
            <a:r>
              <a:rPr lang="tr-TR" sz="1600" dirty="0" smtClean="0">
                <a:solidFill>
                  <a:srgbClr val="2A14AC"/>
                </a:solidFill>
                <a:latin typeface="Lucida Sans Unicode" pitchFamily="34" charset="0"/>
                <a:ea typeface="ＭＳ Ｐゴシック" pitchFamily="34" charset="-128"/>
                <a:cs typeface="Lucida Sans Unicode" pitchFamily="34" charset="0"/>
              </a:rPr>
              <a:t>” </a:t>
            </a:r>
            <a:r>
              <a:rPr lang="tr-TR" sz="1600" dirty="0" smtClean="0">
                <a:latin typeface="Lucida Sans Unicode" pitchFamily="34" charset="0"/>
                <a:ea typeface="ＭＳ Ｐゴシック" pitchFamily="34" charset="-128"/>
                <a:cs typeface="Lucida Sans Unicode" pitchFamily="34" charset="0"/>
              </a:rPr>
              <a:t>in</a:t>
            </a:r>
            <a:r>
              <a:rPr lang="tr-TR" sz="1600" dirty="0" smtClean="0">
                <a:solidFill>
                  <a:srgbClr val="2A14AC"/>
                </a:solidFill>
                <a:latin typeface="Lucida Sans Unicode" pitchFamily="34" charset="0"/>
                <a:ea typeface="ＭＳ Ｐゴシック" pitchFamily="34" charset="-128"/>
                <a:cs typeface="Lucida Sans Unicode" pitchFamily="34" charset="0"/>
              </a:rPr>
              <a:t> </a:t>
            </a:r>
            <a:r>
              <a:rPr lang="tr-TR" sz="1600" dirty="0" err="1" smtClean="0">
                <a:solidFill>
                  <a:srgbClr val="2A14AC"/>
                </a:solidFill>
                <a:latin typeface="Lucida Sans Unicode" pitchFamily="34" charset="0"/>
                <a:ea typeface="ＭＳ Ｐゴシック" pitchFamily="34" charset="-128"/>
                <a:cs typeface="Lucida Sans Unicode" pitchFamily="34" charset="0"/>
              </a:rPr>
              <a:t>caret</a:t>
            </a:r>
            <a:r>
              <a:rPr lang="tr-TR" sz="1600" dirty="0" smtClean="0">
                <a:solidFill>
                  <a:srgbClr val="2A14AC"/>
                </a:solidFill>
                <a:latin typeface="Lucida Sans Unicode" pitchFamily="34" charset="0"/>
                <a:ea typeface="ＭＳ Ｐゴシック" pitchFamily="34" charset="-128"/>
                <a:cs typeface="Lucida Sans Unicode" pitchFamily="34" charset="0"/>
              </a:rPr>
              <a:t>:::</a:t>
            </a:r>
            <a:r>
              <a:rPr lang="tr-TR" sz="1600" dirty="0" err="1" smtClean="0">
                <a:solidFill>
                  <a:srgbClr val="2A14AC"/>
                </a:solidFill>
                <a:latin typeface="Lucida Sans Unicode" pitchFamily="34" charset="0"/>
                <a:ea typeface="ＭＳ Ｐゴシック" pitchFamily="34" charset="-128"/>
                <a:cs typeface="Lucida Sans Unicode" pitchFamily="34" charset="0"/>
              </a:rPr>
              <a:t>preProcess</a:t>
            </a:r>
            <a:r>
              <a:rPr lang="tr-TR" sz="1600" dirty="0" smtClean="0">
                <a:solidFill>
                  <a:srgbClr val="2A14AC"/>
                </a:solidFill>
                <a:latin typeface="Lucida Sans Unicode" pitchFamily="34" charset="0"/>
                <a:ea typeface="ＭＳ Ｐゴシック" pitchFamily="34" charset="-128"/>
                <a:cs typeface="Lucida Sans Unicode" pitchFamily="34" charset="0"/>
              </a:rPr>
              <a:t> </a:t>
            </a:r>
            <a:r>
              <a:rPr lang="tr-TR" sz="2000" dirty="0" smtClean="0">
                <a:latin typeface="Calibri" pitchFamily="34" charset="0"/>
                <a:ea typeface="ＭＳ Ｐゴシック" pitchFamily="34" charset="-128"/>
              </a:rPr>
              <a:t>)</a:t>
            </a:r>
            <a:endParaRPr lang="tr-TR" sz="2400" dirty="0"/>
          </a:p>
        </p:txBody>
      </p:sp>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FEATURE TRANSFORMATION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In</a:t>
            </a:r>
            <a:r>
              <a:rPr lang="tr-TR" sz="2000" dirty="0" smtClean="0"/>
              <a:t> </a:t>
            </a:r>
            <a:r>
              <a:rPr lang="tr-TR" sz="2000" dirty="0" err="1" smtClean="0"/>
              <a:t>some</a:t>
            </a:r>
            <a:r>
              <a:rPr lang="tr-TR" sz="2000" dirty="0" smtClean="0"/>
              <a:t> </a:t>
            </a:r>
            <a:r>
              <a:rPr lang="tr-TR" sz="2000" dirty="0" err="1" smtClean="0"/>
              <a:t>cases</a:t>
            </a:r>
            <a:r>
              <a:rPr lang="tr-TR" sz="2000" dirty="0" smtClean="0"/>
              <a:t>, </a:t>
            </a:r>
            <a:r>
              <a:rPr lang="tr-TR" sz="2000" dirty="0" err="1" smtClean="0"/>
              <a:t>there</a:t>
            </a:r>
            <a:r>
              <a:rPr lang="tr-TR" sz="2000" dirty="0" smtClean="0"/>
              <a:t> is a </a:t>
            </a:r>
            <a:r>
              <a:rPr lang="tr-TR" sz="2000" dirty="0" err="1" smtClean="0"/>
              <a:t>need</a:t>
            </a:r>
            <a:r>
              <a:rPr lang="tr-TR" sz="2000" dirty="0" smtClean="0"/>
              <a:t> </a:t>
            </a:r>
            <a:r>
              <a:rPr lang="tr-TR" sz="2000" dirty="0" err="1" smtClean="0"/>
              <a:t>to</a:t>
            </a:r>
            <a:r>
              <a:rPr lang="tr-TR" sz="2000" dirty="0" smtClean="0"/>
              <a:t> </a:t>
            </a:r>
            <a:r>
              <a:rPr lang="tr-TR" sz="2000" dirty="0" err="1" smtClean="0"/>
              <a:t>transform</a:t>
            </a:r>
            <a:r>
              <a:rPr lang="tr-TR" sz="2000" dirty="0" smtClean="0"/>
              <a:t> </a:t>
            </a:r>
            <a:r>
              <a:rPr lang="tr-TR" sz="2000" dirty="0" err="1" smtClean="0"/>
              <a:t>the</a:t>
            </a:r>
            <a:r>
              <a:rPr lang="tr-TR" sz="2000" dirty="0" smtClean="0"/>
              <a:t> data </a:t>
            </a:r>
            <a:r>
              <a:rPr lang="tr-TR" sz="2000" dirty="0" err="1" smtClean="0"/>
              <a:t>to</a:t>
            </a:r>
            <a:r>
              <a:rPr lang="tr-TR" sz="2000" dirty="0" smtClean="0"/>
              <a:t> a </a:t>
            </a:r>
            <a:r>
              <a:rPr lang="tr-TR" sz="2000" dirty="0" err="1" smtClean="0"/>
              <a:t>smaller</a:t>
            </a:r>
            <a:r>
              <a:rPr lang="tr-TR" sz="2000" dirty="0" smtClean="0"/>
              <a:t> </a:t>
            </a:r>
            <a:r>
              <a:rPr lang="tr-TR" sz="2000" dirty="0" err="1" smtClean="0"/>
              <a:t>space</a:t>
            </a:r>
            <a:r>
              <a:rPr lang="tr-TR" sz="2000" dirty="0" smtClean="0"/>
              <a:t>, </a:t>
            </a:r>
            <a:r>
              <a:rPr lang="tr-TR" sz="2000" dirty="0" err="1" smtClean="0"/>
              <a:t>where</a:t>
            </a:r>
            <a:r>
              <a:rPr lang="tr-TR" sz="2000" dirty="0" smtClean="0"/>
              <a:t> </a:t>
            </a:r>
            <a:r>
              <a:rPr lang="tr-TR" sz="2000" dirty="0" err="1" smtClean="0"/>
              <a:t>the</a:t>
            </a:r>
            <a:r>
              <a:rPr lang="tr-TR" sz="2000" dirty="0" smtClean="0"/>
              <a:t> </a:t>
            </a:r>
            <a:r>
              <a:rPr lang="tr-TR" sz="2000" dirty="0" err="1" smtClean="0"/>
              <a:t>new</a:t>
            </a:r>
            <a:r>
              <a:rPr lang="tr-TR" sz="2000" dirty="0" smtClean="0"/>
              <a:t> </a:t>
            </a:r>
            <a:r>
              <a:rPr lang="tr-TR" sz="2000" dirty="0" err="1" smtClean="0"/>
              <a:t>features</a:t>
            </a:r>
            <a:r>
              <a:rPr lang="tr-TR" sz="2000" dirty="0" smtClean="0"/>
              <a:t> </a:t>
            </a:r>
            <a:r>
              <a:rPr lang="tr-TR" sz="2000" dirty="0" err="1" smtClean="0"/>
              <a:t>are</a:t>
            </a:r>
            <a:r>
              <a:rPr lang="tr-TR" sz="2000" dirty="0" smtClean="0"/>
              <a:t> </a:t>
            </a:r>
            <a:r>
              <a:rPr lang="tr-TR" sz="2000" dirty="0" err="1" smtClean="0"/>
              <a:t>uncorrelated</a:t>
            </a:r>
            <a:r>
              <a:rPr lang="tr-TR" sz="2000" dirty="0" smtClean="0"/>
              <a:t> </a:t>
            </a:r>
            <a:r>
              <a:rPr lang="tr-TR" sz="2000" dirty="0" err="1" smtClean="0"/>
              <a:t>with</a:t>
            </a:r>
            <a:r>
              <a:rPr lang="tr-TR" sz="2000" dirty="0" smtClean="0"/>
              <a:t> </a:t>
            </a:r>
            <a:r>
              <a:rPr lang="tr-TR" sz="2000" dirty="0" err="1" smtClean="0"/>
              <a:t>one</a:t>
            </a:r>
            <a:r>
              <a:rPr lang="tr-TR" sz="2000" dirty="0" smtClean="0"/>
              <a:t> </a:t>
            </a:r>
            <a:r>
              <a:rPr lang="tr-TR" sz="2000" dirty="0" err="1" smtClean="0"/>
              <a:t>another</a:t>
            </a:r>
            <a:r>
              <a:rPr lang="tr-TR" sz="2000" dirty="0" smtClean="0"/>
              <a:t>.</a:t>
            </a:r>
          </a:p>
          <a:p>
            <a:pPr algn="just"/>
            <a:endParaRPr lang="tr-TR" sz="2000" dirty="0" smtClean="0"/>
          </a:p>
          <a:p>
            <a:pPr algn="just"/>
            <a:r>
              <a:rPr lang="tr-TR" sz="2000" dirty="0" err="1" smtClean="0"/>
              <a:t>Principal</a:t>
            </a:r>
            <a:r>
              <a:rPr lang="tr-TR" sz="2000" dirty="0" smtClean="0"/>
              <a:t> </a:t>
            </a:r>
            <a:r>
              <a:rPr lang="tr-TR" sz="2000" dirty="0" err="1" smtClean="0"/>
              <a:t>component</a:t>
            </a:r>
            <a:r>
              <a:rPr lang="tr-TR" sz="2000" dirty="0" smtClean="0"/>
              <a:t> </a:t>
            </a:r>
            <a:r>
              <a:rPr lang="tr-TR" sz="2000" dirty="0" err="1" smtClean="0"/>
              <a:t>analysis</a:t>
            </a:r>
            <a:r>
              <a:rPr lang="tr-TR" sz="2000" dirty="0" smtClean="0"/>
              <a:t>, </a:t>
            </a:r>
            <a:r>
              <a:rPr lang="tr-TR" sz="2000" dirty="0" err="1" smtClean="0"/>
              <a:t>independent</a:t>
            </a:r>
            <a:r>
              <a:rPr lang="tr-TR" sz="2000" dirty="0" smtClean="0"/>
              <a:t> </a:t>
            </a:r>
            <a:r>
              <a:rPr lang="tr-TR" sz="2000" dirty="0" err="1" smtClean="0"/>
              <a:t>component</a:t>
            </a:r>
            <a:r>
              <a:rPr lang="tr-TR" sz="2000" dirty="0" smtClean="0"/>
              <a:t> </a:t>
            </a:r>
            <a:r>
              <a:rPr lang="tr-TR" sz="2000" dirty="0" err="1" smtClean="0"/>
              <a:t>analysis</a:t>
            </a:r>
            <a:r>
              <a:rPr lang="tr-TR" sz="2000" dirty="0" smtClean="0"/>
              <a:t>, </a:t>
            </a:r>
            <a:r>
              <a:rPr lang="tr-TR" sz="2000" dirty="0" err="1" smtClean="0"/>
              <a:t>etc</a:t>
            </a:r>
            <a:endParaRPr lang="tr-TR" sz="2000" dirty="0" smtClean="0"/>
          </a:p>
          <a:p>
            <a:pPr algn="just"/>
            <a:endParaRPr lang="tr-TR" sz="2000" dirty="0" smtClean="0"/>
          </a:p>
          <a:p>
            <a:pPr algn="just"/>
            <a:r>
              <a:rPr lang="tr-TR" sz="2000" dirty="0" err="1" smtClean="0"/>
              <a:t>It</a:t>
            </a:r>
            <a:r>
              <a:rPr lang="tr-TR" sz="2000" dirty="0" smtClean="0"/>
              <a:t> </a:t>
            </a:r>
            <a:r>
              <a:rPr lang="tr-TR" sz="2000" dirty="0" err="1" smtClean="0"/>
              <a:t>may</a:t>
            </a:r>
            <a:r>
              <a:rPr lang="tr-TR" sz="2000" dirty="0" smtClean="0"/>
              <a:t> </a:t>
            </a:r>
            <a:r>
              <a:rPr lang="tr-TR" sz="2000" dirty="0" err="1" smtClean="0"/>
              <a:t>also</a:t>
            </a:r>
            <a:r>
              <a:rPr lang="tr-TR" sz="2000" dirty="0" smtClean="0"/>
              <a:t> be </a:t>
            </a:r>
            <a:r>
              <a:rPr lang="tr-TR" sz="2000" dirty="0" err="1" smtClean="0"/>
              <a:t>required</a:t>
            </a:r>
            <a:r>
              <a:rPr lang="tr-TR" sz="2000" dirty="0" smtClean="0"/>
              <a:t> </a:t>
            </a:r>
            <a:r>
              <a:rPr lang="tr-TR" sz="2000" dirty="0" err="1" smtClean="0"/>
              <a:t>to</a:t>
            </a:r>
            <a:r>
              <a:rPr lang="tr-TR" sz="2000" dirty="0" smtClean="0"/>
              <a:t> </a:t>
            </a:r>
            <a:r>
              <a:rPr lang="tr-TR" sz="2000" dirty="0" err="1" smtClean="0"/>
              <a:t>change</a:t>
            </a:r>
            <a:r>
              <a:rPr lang="tr-TR" sz="2000" dirty="0" smtClean="0"/>
              <a:t> </a:t>
            </a:r>
            <a:r>
              <a:rPr lang="tr-TR" sz="2000" dirty="0" err="1" smtClean="0"/>
              <a:t>the</a:t>
            </a:r>
            <a:r>
              <a:rPr lang="tr-TR" sz="2000" dirty="0" smtClean="0"/>
              <a:t> </a:t>
            </a:r>
            <a:r>
              <a:rPr lang="tr-TR" sz="2000" dirty="0" err="1" smtClean="0"/>
              <a:t>distributions</a:t>
            </a:r>
            <a:r>
              <a:rPr lang="tr-TR" sz="2000" dirty="0" smtClean="0"/>
              <a:t> of </a:t>
            </a:r>
            <a:r>
              <a:rPr lang="tr-TR" sz="2000" dirty="0" err="1" smtClean="0"/>
              <a:t>the</a:t>
            </a:r>
            <a:r>
              <a:rPr lang="tr-TR" sz="2000" dirty="0" smtClean="0"/>
              <a:t> </a:t>
            </a:r>
            <a:r>
              <a:rPr lang="tr-TR" sz="2000" dirty="0" err="1" smtClean="0"/>
              <a:t>features</a:t>
            </a:r>
            <a:endParaRPr lang="tr-TR" sz="2000" dirty="0" smtClean="0"/>
          </a:p>
          <a:p>
            <a:pPr algn="just"/>
            <a:endParaRPr lang="tr-TR" sz="2000" dirty="0" smtClean="0"/>
          </a:p>
          <a:p>
            <a:pPr algn="just"/>
            <a:r>
              <a:rPr lang="tr-TR" sz="2000" dirty="0" err="1" smtClean="0"/>
              <a:t>Logarithmic</a:t>
            </a:r>
            <a:r>
              <a:rPr lang="tr-TR" sz="2000" dirty="0" smtClean="0"/>
              <a:t> </a:t>
            </a:r>
            <a:r>
              <a:rPr lang="tr-TR" sz="2000" dirty="0" err="1" smtClean="0"/>
              <a:t>transformation</a:t>
            </a:r>
            <a:endParaRPr lang="tr-TR" sz="2000" dirty="0" smtClean="0"/>
          </a:p>
          <a:p>
            <a:pPr algn="just"/>
            <a:endParaRPr lang="tr-TR" sz="2000" dirty="0" smtClean="0"/>
          </a:p>
          <a:p>
            <a:pPr algn="just"/>
            <a:r>
              <a:rPr lang="tr-TR" sz="2000" dirty="0" err="1" smtClean="0"/>
              <a:t>Box</a:t>
            </a:r>
            <a:r>
              <a:rPr lang="tr-TR" sz="2000" dirty="0" smtClean="0"/>
              <a:t>-</a:t>
            </a:r>
            <a:r>
              <a:rPr lang="tr-TR" sz="2000" dirty="0" err="1" smtClean="0"/>
              <a:t>Cox</a:t>
            </a:r>
            <a:r>
              <a:rPr lang="tr-TR" sz="2000" dirty="0" smtClean="0"/>
              <a:t> </a:t>
            </a:r>
            <a:r>
              <a:rPr lang="tr-TR" sz="2000" dirty="0" err="1" smtClean="0"/>
              <a:t>transformation</a:t>
            </a:r>
            <a:endParaRPr lang="tr-TR" sz="2000" dirty="0" smtClean="0"/>
          </a:p>
          <a:p>
            <a:pPr algn="just"/>
            <a:endParaRPr lang="tr-TR" sz="2000" dirty="0" smtClean="0"/>
          </a:p>
          <a:p>
            <a:pPr algn="just"/>
            <a:r>
              <a:rPr lang="tr-TR" sz="2000" dirty="0" err="1" smtClean="0"/>
              <a:t>Yeo</a:t>
            </a:r>
            <a:r>
              <a:rPr lang="tr-TR" sz="2000" dirty="0" smtClean="0"/>
              <a:t>-Johnson </a:t>
            </a:r>
            <a:r>
              <a:rPr lang="tr-TR" sz="2000" dirty="0" err="1" smtClean="0"/>
              <a:t>power</a:t>
            </a:r>
            <a:r>
              <a:rPr lang="tr-TR" sz="2000" dirty="0" smtClean="0"/>
              <a:t> </a:t>
            </a:r>
            <a:r>
              <a:rPr lang="tr-TR" sz="2000" dirty="0" err="1" smtClean="0"/>
              <a:t>transformation</a:t>
            </a:r>
            <a:endParaRPr lang="tr-TR" sz="2000" dirty="0" smtClean="0"/>
          </a:p>
          <a:p>
            <a:pPr marL="457200" indent="-457200" algn="just">
              <a:buNone/>
            </a:pPr>
            <a:endParaRPr lang="tr-TR" sz="2000" dirty="0" smtClean="0"/>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err="1" smtClean="0">
                <a:solidFill>
                  <a:schemeClr val="bg1"/>
                </a:solidFill>
                <a:latin typeface="Bell MT" pitchFamily="18" charset="0"/>
              </a:rPr>
              <a:t>caret</a:t>
            </a:r>
            <a:r>
              <a:rPr lang="tr-TR" sz="2500" b="1" dirty="0" smtClean="0">
                <a:solidFill>
                  <a:schemeClr val="bg1"/>
                </a:solidFill>
                <a:latin typeface="Bell MT" pitchFamily="18" charset="0"/>
              </a:rPr>
              <a:t>:::</a:t>
            </a:r>
            <a:r>
              <a:rPr lang="tr-TR" sz="2500" b="1" dirty="0" err="1" smtClean="0">
                <a:solidFill>
                  <a:schemeClr val="bg1"/>
                </a:solidFill>
                <a:latin typeface="Bell MT" pitchFamily="18" charset="0"/>
              </a:rPr>
              <a:t>preProcess</a:t>
            </a:r>
            <a:r>
              <a:rPr lang="tr-TR" sz="2500" b="1" dirty="0" smtClean="0">
                <a:solidFill>
                  <a:schemeClr val="bg1"/>
                </a:solidFill>
                <a:latin typeface="Bell MT" pitchFamily="18" charset="0"/>
              </a:rPr>
              <a:t> </a:t>
            </a:r>
            <a:r>
              <a:rPr lang="tr-TR" sz="2500" b="1" dirty="0" err="1" smtClean="0">
                <a:solidFill>
                  <a:schemeClr val="bg1"/>
                </a:solidFill>
                <a:latin typeface="Bell MT" pitchFamily="18" charset="0"/>
              </a:rPr>
              <a:t>Function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Useful</a:t>
            </a:r>
            <a:r>
              <a:rPr lang="tr-TR" sz="2000" dirty="0" smtClean="0"/>
              <a:t> </a:t>
            </a:r>
            <a:r>
              <a:rPr lang="tr-TR" sz="2000" dirty="0" err="1" smtClean="0"/>
              <a:t>to</a:t>
            </a:r>
            <a:r>
              <a:rPr lang="tr-TR" sz="2000" dirty="0" smtClean="0"/>
              <a:t> </a:t>
            </a:r>
            <a:r>
              <a:rPr lang="tr-TR" sz="2000" dirty="0" err="1" smtClean="0"/>
              <a:t>store</a:t>
            </a:r>
            <a:r>
              <a:rPr lang="tr-TR" sz="2000" dirty="0" smtClean="0"/>
              <a:t> </a:t>
            </a:r>
            <a:r>
              <a:rPr lang="tr-TR" sz="2000" dirty="0" err="1" smtClean="0"/>
              <a:t>the</a:t>
            </a:r>
            <a:r>
              <a:rPr lang="tr-TR" sz="2000" dirty="0" smtClean="0"/>
              <a:t> model </a:t>
            </a:r>
            <a:r>
              <a:rPr lang="tr-TR" sz="2000" dirty="0" err="1" smtClean="0"/>
              <a:t>parameters</a:t>
            </a:r>
            <a:r>
              <a:rPr lang="tr-TR" sz="2000" dirty="0" smtClean="0"/>
              <a:t> </a:t>
            </a:r>
            <a:r>
              <a:rPr lang="tr-TR" sz="2000" dirty="0" err="1" smtClean="0"/>
              <a:t>for</a:t>
            </a:r>
            <a:r>
              <a:rPr lang="tr-TR" sz="2000" dirty="0" smtClean="0"/>
              <a:t> </a:t>
            </a:r>
            <a:r>
              <a:rPr lang="tr-TR" sz="2000" dirty="0" err="1" smtClean="0"/>
              <a:t>the</a:t>
            </a:r>
            <a:r>
              <a:rPr lang="tr-TR" sz="2000" dirty="0" smtClean="0"/>
              <a:t> </a:t>
            </a:r>
            <a:r>
              <a:rPr lang="tr-TR" sz="2000" dirty="0" err="1" smtClean="0"/>
              <a:t>following</a:t>
            </a:r>
            <a:r>
              <a:rPr lang="tr-TR" sz="2000" dirty="0" smtClean="0"/>
              <a:t>:</a:t>
            </a:r>
          </a:p>
          <a:p>
            <a:pPr lvl="1" algn="just">
              <a:buFont typeface="Wingdings" pitchFamily="2" charset="2"/>
              <a:buChar char="ü"/>
            </a:pPr>
            <a:r>
              <a:rPr lang="tr-TR" sz="1600" dirty="0" err="1" smtClean="0"/>
              <a:t>Centering</a:t>
            </a:r>
            <a:r>
              <a:rPr lang="tr-TR" sz="1600" dirty="0" smtClean="0"/>
              <a:t> </a:t>
            </a:r>
            <a:r>
              <a:rPr lang="tr-TR" sz="1600" dirty="0" err="1" smtClean="0"/>
              <a:t>and</a:t>
            </a:r>
            <a:r>
              <a:rPr lang="tr-TR" sz="1600" dirty="0" smtClean="0"/>
              <a:t> </a:t>
            </a:r>
            <a:r>
              <a:rPr lang="tr-TR" sz="1600" dirty="0" err="1" smtClean="0"/>
              <a:t>scaling</a:t>
            </a:r>
            <a:endParaRPr lang="tr-TR" sz="1600" dirty="0" smtClean="0"/>
          </a:p>
          <a:p>
            <a:pPr lvl="1" algn="just">
              <a:buFont typeface="Wingdings" pitchFamily="2" charset="2"/>
              <a:buChar char="ü"/>
            </a:pPr>
            <a:r>
              <a:rPr lang="tr-TR" sz="1600" dirty="0" err="1" smtClean="0"/>
              <a:t>Missing</a:t>
            </a:r>
            <a:r>
              <a:rPr lang="tr-TR" sz="1600" dirty="0" smtClean="0"/>
              <a:t> </a:t>
            </a:r>
            <a:r>
              <a:rPr lang="tr-TR" sz="1600" dirty="0" err="1" smtClean="0"/>
              <a:t>value</a:t>
            </a:r>
            <a:r>
              <a:rPr lang="tr-TR" sz="1600" dirty="0" smtClean="0"/>
              <a:t> </a:t>
            </a:r>
            <a:r>
              <a:rPr lang="tr-TR" sz="1600" dirty="0" err="1" smtClean="0"/>
              <a:t>imputation</a:t>
            </a:r>
            <a:endParaRPr lang="tr-TR" sz="1600" dirty="0" smtClean="0"/>
          </a:p>
          <a:p>
            <a:pPr lvl="1" algn="just">
              <a:buFont typeface="Wingdings" pitchFamily="2" charset="2"/>
              <a:buChar char="ü"/>
            </a:pPr>
            <a:r>
              <a:rPr lang="tr-TR" sz="1600" dirty="0" err="1" smtClean="0"/>
              <a:t>Feature</a:t>
            </a:r>
            <a:r>
              <a:rPr lang="tr-TR" sz="1600" dirty="0" smtClean="0"/>
              <a:t> </a:t>
            </a:r>
            <a:r>
              <a:rPr lang="tr-TR" sz="1600" dirty="0" err="1" smtClean="0"/>
              <a:t>transformation</a:t>
            </a:r>
            <a:endParaRPr lang="tr-TR" sz="1600" dirty="0" smtClean="0"/>
          </a:p>
          <a:p>
            <a:pPr lvl="1" algn="just">
              <a:buFont typeface="Wingdings" pitchFamily="2" charset="2"/>
              <a:buChar char="ü"/>
            </a:pPr>
            <a:r>
              <a:rPr lang="tr-TR" sz="1600" dirty="0" err="1" smtClean="0"/>
              <a:t>Near</a:t>
            </a:r>
            <a:r>
              <a:rPr lang="tr-TR" sz="1600" dirty="0" smtClean="0"/>
              <a:t>-</a:t>
            </a:r>
            <a:r>
              <a:rPr lang="tr-TR" sz="1600" dirty="0" err="1" smtClean="0"/>
              <a:t>zero</a:t>
            </a:r>
            <a:r>
              <a:rPr lang="tr-TR" sz="1600" dirty="0" smtClean="0"/>
              <a:t> </a:t>
            </a:r>
            <a:r>
              <a:rPr lang="tr-TR" sz="1600" dirty="0" err="1" smtClean="0"/>
              <a:t>variance</a:t>
            </a:r>
            <a:r>
              <a:rPr lang="tr-TR" sz="1600" dirty="0" smtClean="0"/>
              <a:t> </a:t>
            </a:r>
            <a:r>
              <a:rPr lang="tr-TR" sz="1600" dirty="0" err="1" smtClean="0"/>
              <a:t>filtering</a:t>
            </a:r>
            <a:endParaRPr lang="tr-TR" sz="1600" dirty="0" smtClean="0"/>
          </a:p>
          <a:p>
            <a:pPr algn="just">
              <a:buNone/>
            </a:pPr>
            <a:r>
              <a:rPr lang="tr-TR" sz="2000" dirty="0" smtClean="0"/>
              <a:t>	       …</a:t>
            </a:r>
          </a:p>
          <a:p>
            <a:pPr algn="just">
              <a:buNone/>
            </a:pPr>
            <a:endParaRPr lang="tr-TR" sz="2000" dirty="0" smtClean="0"/>
          </a:p>
          <a:p>
            <a:pPr algn="just"/>
            <a:r>
              <a:rPr lang="tr-TR" sz="2000" b="1" dirty="0" err="1" smtClean="0"/>
              <a:t>Guarantee</a:t>
            </a:r>
            <a:r>
              <a:rPr lang="tr-TR" sz="2000" b="1" dirty="0" smtClean="0"/>
              <a:t> </a:t>
            </a:r>
            <a:r>
              <a:rPr lang="tr-TR" sz="2000" b="1" dirty="0" err="1" smtClean="0"/>
              <a:t>that</a:t>
            </a:r>
            <a:r>
              <a:rPr lang="tr-TR" sz="2000" b="1" dirty="0" smtClean="0"/>
              <a:t> </a:t>
            </a:r>
            <a:r>
              <a:rPr lang="tr-TR" sz="2000" b="1" dirty="0" err="1" smtClean="0"/>
              <a:t>the</a:t>
            </a:r>
            <a:r>
              <a:rPr lang="tr-TR" sz="2000" b="1" dirty="0" smtClean="0"/>
              <a:t> </a:t>
            </a:r>
            <a:r>
              <a:rPr lang="tr-TR" sz="2000" b="1" dirty="0" err="1" smtClean="0"/>
              <a:t>training</a:t>
            </a:r>
            <a:r>
              <a:rPr lang="tr-TR" sz="2000" b="1" dirty="0" smtClean="0"/>
              <a:t> </a:t>
            </a:r>
            <a:r>
              <a:rPr lang="tr-TR" sz="2000" b="1" dirty="0" err="1" smtClean="0"/>
              <a:t>and</a:t>
            </a:r>
            <a:r>
              <a:rPr lang="tr-TR" sz="2000" b="1" dirty="0" smtClean="0"/>
              <a:t> test data </a:t>
            </a:r>
            <a:r>
              <a:rPr lang="tr-TR" sz="2000" b="1" dirty="0" err="1" smtClean="0"/>
              <a:t>are</a:t>
            </a:r>
            <a:r>
              <a:rPr lang="tr-TR" sz="2000" b="1" dirty="0" smtClean="0"/>
              <a:t> in </a:t>
            </a:r>
            <a:r>
              <a:rPr lang="tr-TR" sz="2000" b="1" dirty="0" err="1" smtClean="0"/>
              <a:t>the</a:t>
            </a:r>
            <a:r>
              <a:rPr lang="tr-TR" sz="2000" b="1" dirty="0" smtClean="0"/>
              <a:t> </a:t>
            </a:r>
            <a:r>
              <a:rPr lang="tr-TR" sz="2000" b="1" dirty="0" err="1" smtClean="0"/>
              <a:t>same</a:t>
            </a:r>
            <a:r>
              <a:rPr lang="tr-TR" sz="2000" b="1" dirty="0" smtClean="0"/>
              <a:t> </a:t>
            </a:r>
            <a:r>
              <a:rPr lang="tr-TR" sz="2000" b="1" dirty="0" err="1" smtClean="0"/>
              <a:t>scale</a:t>
            </a:r>
            <a:r>
              <a:rPr lang="tr-TR" sz="2000" b="1" dirty="0" smtClean="0"/>
              <a:t> </a:t>
            </a:r>
            <a:r>
              <a:rPr lang="tr-TR" sz="2000" b="1" dirty="0" err="1" smtClean="0"/>
              <a:t>and</a:t>
            </a:r>
            <a:r>
              <a:rPr lang="tr-TR" sz="2000" b="1" dirty="0" smtClean="0"/>
              <a:t> </a:t>
            </a:r>
            <a:r>
              <a:rPr lang="tr-TR" sz="2000" b="1" dirty="0" err="1" smtClean="0"/>
              <a:t>comparable</a:t>
            </a:r>
            <a:r>
              <a:rPr lang="tr-TR" sz="2000" b="1" dirty="0" smtClean="0"/>
              <a:t> </a:t>
            </a:r>
            <a:r>
              <a:rPr lang="tr-TR" sz="2000" b="1" dirty="0" err="1" smtClean="0"/>
              <a:t>to</a:t>
            </a:r>
            <a:r>
              <a:rPr lang="tr-TR" sz="2000" b="1" dirty="0" smtClean="0"/>
              <a:t> </a:t>
            </a:r>
            <a:r>
              <a:rPr lang="tr-TR" sz="2000" b="1" dirty="0" err="1" smtClean="0"/>
              <a:t>each</a:t>
            </a:r>
            <a:r>
              <a:rPr lang="tr-TR" sz="2000" b="1" dirty="0" smtClean="0"/>
              <a:t> </a:t>
            </a:r>
            <a:r>
              <a:rPr lang="tr-TR" sz="2000" b="1" dirty="0" err="1" smtClean="0"/>
              <a:t>other</a:t>
            </a:r>
            <a:endParaRPr lang="tr-TR" sz="2000" b="1" dirty="0" smtClean="0"/>
          </a:p>
          <a:p>
            <a:pPr algn="just"/>
            <a:endParaRPr lang="tr-TR" sz="2000" b="1" dirty="0" smtClean="0"/>
          </a:p>
          <a:p>
            <a:pPr algn="just"/>
            <a:r>
              <a:rPr lang="tr-TR" sz="2000" dirty="0" err="1" smtClean="0">
                <a:solidFill>
                  <a:srgbClr val="2A14AC"/>
                </a:solidFill>
                <a:latin typeface="Lucida Console" pitchFamily="49" charset="0"/>
              </a:rPr>
              <a:t>preProcess</a:t>
            </a:r>
            <a:r>
              <a:rPr lang="tr-TR" sz="2000" dirty="0" smtClean="0">
                <a:solidFill>
                  <a:srgbClr val="2A14AC"/>
                </a:solidFill>
                <a:latin typeface="Lucida Console" pitchFamily="49" charset="0"/>
              </a:rPr>
              <a:t> </a:t>
            </a:r>
            <a:r>
              <a:rPr lang="tr-TR" sz="2000" dirty="0" err="1" smtClean="0"/>
              <a:t>function</a:t>
            </a:r>
            <a:r>
              <a:rPr lang="tr-TR" sz="2000" dirty="0" smtClean="0"/>
              <a:t> can be </a:t>
            </a:r>
            <a:r>
              <a:rPr lang="tr-TR" sz="2000" dirty="0" err="1" smtClean="0"/>
              <a:t>used</a:t>
            </a:r>
            <a:r>
              <a:rPr lang="tr-TR" sz="2000" dirty="0" smtClean="0"/>
              <a:t> </a:t>
            </a:r>
            <a:r>
              <a:rPr lang="tr-TR" sz="2000" dirty="0" err="1" smtClean="0"/>
              <a:t>to</a:t>
            </a:r>
            <a:r>
              <a:rPr lang="tr-TR" sz="2000" dirty="0" smtClean="0"/>
              <a:t> </a:t>
            </a:r>
            <a:r>
              <a:rPr lang="tr-TR" sz="2000" dirty="0" err="1" smtClean="0"/>
              <a:t>directly</a:t>
            </a:r>
            <a:r>
              <a:rPr lang="tr-TR" sz="2000" dirty="0" smtClean="0"/>
              <a:t> </a:t>
            </a:r>
            <a:r>
              <a:rPr lang="tr-TR" sz="2000" dirty="0" err="1" smtClean="0"/>
              <a:t>preprocess</a:t>
            </a:r>
            <a:r>
              <a:rPr lang="tr-TR" sz="2000" dirty="0" smtClean="0"/>
              <a:t> </a:t>
            </a:r>
            <a:r>
              <a:rPr lang="tr-TR" sz="2000" dirty="0" err="1" smtClean="0"/>
              <a:t>the</a:t>
            </a:r>
            <a:r>
              <a:rPr lang="tr-TR" sz="2000" dirty="0" smtClean="0"/>
              <a:t> test data</a:t>
            </a:r>
          </a:p>
          <a:p>
            <a:pPr algn="just"/>
            <a:endParaRPr lang="tr-TR" sz="2000" dirty="0" smtClean="0"/>
          </a:p>
          <a:p>
            <a:pPr algn="just"/>
            <a:r>
              <a:rPr lang="tr-TR" sz="2000" dirty="0" err="1" smtClean="0"/>
              <a:t>It</a:t>
            </a:r>
            <a:r>
              <a:rPr lang="tr-TR" sz="2000" dirty="0" smtClean="0"/>
              <a:t> can </a:t>
            </a:r>
            <a:r>
              <a:rPr lang="tr-TR" sz="2000" dirty="0" err="1" smtClean="0"/>
              <a:t>also</a:t>
            </a:r>
            <a:r>
              <a:rPr lang="tr-TR" sz="2000" dirty="0" smtClean="0"/>
              <a:t> be </a:t>
            </a:r>
            <a:r>
              <a:rPr lang="tr-TR" sz="2000" dirty="0" err="1" smtClean="0"/>
              <a:t>included</a:t>
            </a:r>
            <a:r>
              <a:rPr lang="tr-TR" sz="2000" dirty="0" smtClean="0"/>
              <a:t> inside </a:t>
            </a:r>
            <a:r>
              <a:rPr lang="tr-TR" sz="2000" dirty="0" err="1" smtClean="0"/>
              <a:t>the</a:t>
            </a:r>
            <a:r>
              <a:rPr lang="tr-TR" sz="2000" dirty="0" smtClean="0"/>
              <a:t> </a:t>
            </a:r>
            <a:r>
              <a:rPr lang="tr-TR" sz="2000" dirty="0" err="1" smtClean="0">
                <a:solidFill>
                  <a:srgbClr val="2A14AC"/>
                </a:solidFill>
                <a:latin typeface="Lucida Console" pitchFamily="49" charset="0"/>
              </a:rPr>
              <a:t>train</a:t>
            </a:r>
            <a:r>
              <a:rPr lang="tr-TR" sz="2000" dirty="0" smtClean="0">
                <a:solidFill>
                  <a:srgbClr val="2A14AC"/>
                </a:solidFill>
                <a:latin typeface="Lucida Console" pitchFamily="49" charset="0"/>
              </a:rPr>
              <a:t> </a:t>
            </a:r>
            <a:r>
              <a:rPr lang="tr-TR" sz="2000" dirty="0" err="1" smtClean="0"/>
              <a:t>function</a:t>
            </a:r>
            <a:endParaRPr lang="tr-TR" sz="2000" dirty="0" smtClean="0"/>
          </a:p>
          <a:p>
            <a:pPr algn="just"/>
            <a:endParaRPr lang="tr-TR" sz="2000" dirty="0" smtClean="0"/>
          </a:p>
          <a:p>
            <a:pPr algn="just"/>
            <a:endParaRPr lang="tr-TR" sz="2000" dirty="0" smtClean="0"/>
          </a:p>
        </p:txBody>
      </p:sp>
      <p:sp>
        <p:nvSpPr>
          <p:cNvPr id="12" name="Rectangle 3"/>
          <p:cNvSpPr>
            <a:spLocks noChangeArrowheads="1"/>
          </p:cNvSpPr>
          <p:nvPr/>
        </p:nvSpPr>
        <p:spPr bwMode="auto">
          <a:xfrm>
            <a:off x="1643074" y="6176917"/>
            <a:ext cx="7500926" cy="461665"/>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fontAlgn="base">
              <a:spcBef>
                <a:spcPct val="0"/>
              </a:spcBef>
              <a:spcAft>
                <a:spcPct val="0"/>
              </a:spcAft>
            </a:pPr>
            <a:r>
              <a:rPr lang="tr-TR" sz="1500" dirty="0" smtClean="0">
                <a:solidFill>
                  <a:srgbClr val="0000FF"/>
                </a:solidFill>
              </a:rPr>
              <a:t>&gt; </a:t>
            </a:r>
            <a:r>
              <a:rPr lang="tr-TR" sz="1500" dirty="0" err="1" smtClean="0">
                <a:solidFill>
                  <a:srgbClr val="0000FF"/>
                </a:solidFill>
              </a:rPr>
              <a:t>processed</a:t>
            </a:r>
            <a:r>
              <a:rPr lang="tr-TR" sz="1500" dirty="0" smtClean="0">
                <a:solidFill>
                  <a:srgbClr val="0000FF"/>
                </a:solidFill>
              </a:rPr>
              <a:t> = </a:t>
            </a:r>
            <a:r>
              <a:rPr lang="tr-TR" sz="1500" dirty="0" err="1" smtClean="0">
                <a:solidFill>
                  <a:srgbClr val="0000FF"/>
                </a:solidFill>
              </a:rPr>
              <a:t>preProcess</a:t>
            </a:r>
            <a:r>
              <a:rPr lang="tr-TR" sz="1500" dirty="0" smtClean="0">
                <a:solidFill>
                  <a:srgbClr val="0000FF"/>
                </a:solidFill>
              </a:rPr>
              <a:t>(iris[1:120, -5], </a:t>
            </a:r>
            <a:r>
              <a:rPr lang="tr-TR" sz="1500" dirty="0" err="1" smtClean="0">
                <a:solidFill>
                  <a:srgbClr val="0000FF"/>
                </a:solidFill>
              </a:rPr>
              <a:t>method</a:t>
            </a:r>
            <a:r>
              <a:rPr lang="tr-TR" sz="1500" dirty="0" smtClean="0">
                <a:solidFill>
                  <a:srgbClr val="0000FF"/>
                </a:solidFill>
              </a:rPr>
              <a:t> = c(“</a:t>
            </a:r>
            <a:r>
              <a:rPr lang="tr-TR" sz="1500" dirty="0" err="1" smtClean="0">
                <a:solidFill>
                  <a:srgbClr val="0000FF"/>
                </a:solidFill>
              </a:rPr>
              <a:t>center</a:t>
            </a:r>
            <a:r>
              <a:rPr lang="tr-TR" sz="1500" dirty="0" smtClean="0">
                <a:solidFill>
                  <a:srgbClr val="0000FF"/>
                </a:solidFill>
              </a:rPr>
              <a:t>”, ”</a:t>
            </a:r>
            <a:r>
              <a:rPr lang="tr-TR" sz="1500" dirty="0" err="1" smtClean="0">
                <a:solidFill>
                  <a:srgbClr val="0000FF"/>
                </a:solidFill>
              </a:rPr>
              <a:t>scale</a:t>
            </a:r>
            <a:r>
              <a:rPr lang="tr-TR" sz="1500" dirty="0" smtClean="0">
                <a:solidFill>
                  <a:srgbClr val="0000FF"/>
                </a:solidFill>
              </a:rPr>
              <a:t>”, ”</a:t>
            </a:r>
            <a:r>
              <a:rPr lang="tr-TR" sz="1500" dirty="0" err="1" smtClean="0">
                <a:solidFill>
                  <a:srgbClr val="0000FF"/>
                </a:solidFill>
              </a:rPr>
              <a:t>YeoJohnson</a:t>
            </a:r>
            <a:r>
              <a:rPr lang="tr-TR" sz="1500" dirty="0" smtClean="0">
                <a:solidFill>
                  <a:srgbClr val="0000FF"/>
                </a:solidFill>
              </a:rPr>
              <a:t>”, ”</a:t>
            </a:r>
            <a:r>
              <a:rPr lang="tr-TR" sz="1500" dirty="0" err="1" smtClean="0">
                <a:solidFill>
                  <a:srgbClr val="0000FF"/>
                </a:solidFill>
              </a:rPr>
              <a:t>nzv</a:t>
            </a:r>
            <a:r>
              <a:rPr lang="tr-TR" sz="1500" dirty="0" smtClean="0">
                <a:solidFill>
                  <a:srgbClr val="0000FF"/>
                </a:solidFill>
              </a:rPr>
              <a:t>”))</a:t>
            </a:r>
          </a:p>
          <a:p>
            <a:pPr fontAlgn="base">
              <a:spcBef>
                <a:spcPct val="0"/>
              </a:spcBef>
              <a:spcAft>
                <a:spcPct val="0"/>
              </a:spcAft>
            </a:pPr>
            <a:r>
              <a:rPr lang="tr-TR" sz="1500" dirty="0" smtClean="0">
                <a:solidFill>
                  <a:srgbClr val="0000FF"/>
                </a:solidFill>
              </a:rPr>
              <a:t>&gt; </a:t>
            </a:r>
            <a:r>
              <a:rPr lang="tr-TR" sz="1500" dirty="0" err="1" smtClean="0">
                <a:solidFill>
                  <a:srgbClr val="0000FF"/>
                </a:solidFill>
              </a:rPr>
              <a:t>predict</a:t>
            </a:r>
            <a:r>
              <a:rPr lang="tr-TR" sz="1500" dirty="0" smtClean="0">
                <a:solidFill>
                  <a:srgbClr val="0000FF"/>
                </a:solidFill>
              </a:rPr>
              <a:t>(</a:t>
            </a:r>
            <a:r>
              <a:rPr lang="tr-TR" sz="1500" dirty="0" err="1" smtClean="0">
                <a:solidFill>
                  <a:srgbClr val="0000FF"/>
                </a:solidFill>
              </a:rPr>
              <a:t>processed</a:t>
            </a:r>
            <a:r>
              <a:rPr lang="tr-TR" sz="1500" dirty="0" smtClean="0">
                <a:solidFill>
                  <a:srgbClr val="0000FF"/>
                </a:solidFill>
              </a:rPr>
              <a:t>, </a:t>
            </a:r>
            <a:r>
              <a:rPr lang="tr-TR" sz="1500" dirty="0" err="1" smtClean="0">
                <a:solidFill>
                  <a:srgbClr val="0000FF"/>
                </a:solidFill>
              </a:rPr>
              <a:t>newdata</a:t>
            </a:r>
            <a:r>
              <a:rPr lang="tr-TR" sz="1500" dirty="0" smtClean="0">
                <a:solidFill>
                  <a:srgbClr val="0000FF"/>
                </a:solidFill>
              </a:rPr>
              <a:t> = iris[121:130, -5])</a:t>
            </a:r>
            <a:endParaRPr kumimoji="0" lang="tr-TR" sz="1500" b="0" i="0" u="none" strike="noStrike" cap="none" normalizeH="0" baseline="0" dirty="0" smtClean="0">
              <a:ln>
                <a:noFill/>
              </a:ln>
              <a:solidFill>
                <a:srgbClr val="00B050"/>
              </a:solidFill>
              <a:effectLst/>
              <a:latin typeface="Lucida Console" pitchFamily="49" charset="0"/>
              <a:cs typeface="Arial" pitchFamily="34" charset="0"/>
            </a:endParaRPr>
          </a:p>
        </p:txBody>
      </p:sp>
      <p:pic>
        <p:nvPicPr>
          <p:cNvPr id="716804" name="Picture 4" descr="important ile ilgili görsel sonucu"/>
          <p:cNvPicPr>
            <a:picLocks noChangeAspect="1" noChangeArrowheads="1"/>
          </p:cNvPicPr>
          <p:nvPr/>
        </p:nvPicPr>
        <p:blipFill>
          <a:blip r:embed="rId3" cstate="print"/>
          <a:srcRect/>
          <a:stretch>
            <a:fillRect/>
          </a:stretch>
        </p:blipFill>
        <p:spPr bwMode="auto">
          <a:xfrm>
            <a:off x="7875240" y="0"/>
            <a:ext cx="1268760" cy="1268760"/>
          </a:xfrm>
          <a:prstGeom prst="rect">
            <a:avLst/>
          </a:prstGeom>
          <a:noFill/>
        </p:spPr>
      </p:pic>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636474"/>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PREDICTION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2" name="Rectangle 3"/>
          <p:cNvSpPr>
            <a:spLocks noChangeArrowheads="1"/>
          </p:cNvSpPr>
          <p:nvPr/>
        </p:nvSpPr>
        <p:spPr bwMode="auto">
          <a:xfrm>
            <a:off x="1643074" y="1142984"/>
            <a:ext cx="7500926" cy="738664"/>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fontAlgn="base">
              <a:spcBef>
                <a:spcPct val="0"/>
              </a:spcBef>
              <a:spcAft>
                <a:spcPct val="0"/>
              </a:spcAft>
            </a:pPr>
            <a:r>
              <a:rPr lang="tr-TR" sz="1600" dirty="0" smtClean="0">
                <a:solidFill>
                  <a:srgbClr val="0000FF"/>
                </a:solidFill>
                <a:latin typeface="Lucida Console" pitchFamily="49" charset="0"/>
              </a:rPr>
              <a:t>&gt; </a:t>
            </a:r>
            <a:r>
              <a:rPr lang="tr-TR" sz="1600" dirty="0" err="1" smtClean="0">
                <a:solidFill>
                  <a:srgbClr val="0000FF"/>
                </a:solidFill>
                <a:latin typeface="Lucida Console" pitchFamily="49" charset="0"/>
              </a:rPr>
              <a:t>knnFit</a:t>
            </a:r>
            <a:r>
              <a:rPr lang="tr-TR" sz="1600" dirty="0" smtClean="0">
                <a:solidFill>
                  <a:srgbClr val="0000FF"/>
                </a:solidFill>
                <a:latin typeface="Lucida Console" pitchFamily="49" charset="0"/>
              </a:rPr>
              <a:t> &lt;- </a:t>
            </a:r>
            <a:r>
              <a:rPr lang="tr-TR" sz="1600" dirty="0" err="1" smtClean="0">
                <a:solidFill>
                  <a:srgbClr val="0000FF"/>
                </a:solidFill>
                <a:latin typeface="Lucida Console" pitchFamily="49" charset="0"/>
              </a:rPr>
              <a:t>train</a:t>
            </a:r>
            <a:r>
              <a:rPr lang="tr-TR" sz="1600" dirty="0" smtClean="0">
                <a:solidFill>
                  <a:srgbClr val="0000FF"/>
                </a:solidFill>
                <a:latin typeface="Lucida Console" pitchFamily="49" charset="0"/>
              </a:rPr>
              <a:t>(</a:t>
            </a:r>
            <a:r>
              <a:rPr lang="tr-TR" sz="1600" dirty="0" err="1" smtClean="0">
                <a:solidFill>
                  <a:srgbClr val="0000FF"/>
                </a:solidFill>
                <a:latin typeface="Lucida Console" pitchFamily="49" charset="0"/>
              </a:rPr>
              <a:t>Species</a:t>
            </a:r>
            <a:r>
              <a:rPr lang="tr-TR" sz="1600" dirty="0" smtClean="0">
                <a:solidFill>
                  <a:srgbClr val="0000FF"/>
                </a:solidFill>
                <a:latin typeface="Lucida Console" pitchFamily="49" charset="0"/>
              </a:rPr>
              <a:t> ~ ., data = iris, </a:t>
            </a:r>
            <a:r>
              <a:rPr lang="tr-TR" sz="1600" dirty="0" err="1" smtClean="0">
                <a:solidFill>
                  <a:srgbClr val="0000FF"/>
                </a:solidFill>
                <a:latin typeface="Lucida Console" pitchFamily="49" charset="0"/>
              </a:rPr>
              <a:t>method</a:t>
            </a:r>
            <a:r>
              <a:rPr lang="tr-TR" sz="1600" dirty="0" smtClean="0">
                <a:solidFill>
                  <a:srgbClr val="0000FF"/>
                </a:solidFill>
                <a:latin typeface="Lucida Console" pitchFamily="49" charset="0"/>
              </a:rPr>
              <a:t> = "</a:t>
            </a:r>
            <a:r>
              <a:rPr lang="tr-TR" sz="1600" dirty="0" err="1" smtClean="0">
                <a:solidFill>
                  <a:srgbClr val="0000FF"/>
                </a:solidFill>
                <a:latin typeface="Lucida Console" pitchFamily="49" charset="0"/>
              </a:rPr>
              <a:t>knn</a:t>
            </a:r>
            <a:r>
              <a:rPr lang="tr-TR" sz="1600" dirty="0" smtClean="0">
                <a:solidFill>
                  <a:srgbClr val="0000FF"/>
                </a:solidFill>
                <a:latin typeface="Lucida Console" pitchFamily="49" charset="0"/>
              </a:rPr>
              <a:t>")</a:t>
            </a:r>
          </a:p>
          <a:p>
            <a:pPr fontAlgn="base">
              <a:spcBef>
                <a:spcPct val="0"/>
              </a:spcBef>
              <a:spcAft>
                <a:spcPct val="0"/>
              </a:spcAft>
            </a:pPr>
            <a:r>
              <a:rPr lang="tr-TR" sz="1600" dirty="0" smtClean="0">
                <a:solidFill>
                  <a:srgbClr val="0000FF"/>
                </a:solidFill>
                <a:latin typeface="Lucida Console" pitchFamily="49" charset="0"/>
              </a:rPr>
              <a:t>&gt; </a:t>
            </a:r>
            <a:r>
              <a:rPr lang="tr-TR" sz="1600" dirty="0" err="1" smtClean="0">
                <a:solidFill>
                  <a:srgbClr val="0000FF"/>
                </a:solidFill>
                <a:latin typeface="Lucida Console" pitchFamily="49" charset="0"/>
              </a:rPr>
              <a:t>predict</a:t>
            </a:r>
            <a:r>
              <a:rPr lang="tr-TR" sz="1600" dirty="0" smtClean="0">
                <a:solidFill>
                  <a:srgbClr val="0000FF"/>
                </a:solidFill>
                <a:latin typeface="Lucida Console" pitchFamily="49" charset="0"/>
              </a:rPr>
              <a:t>(</a:t>
            </a:r>
            <a:r>
              <a:rPr lang="tr-TR" sz="1600" dirty="0" err="1" smtClean="0">
                <a:solidFill>
                  <a:srgbClr val="0000FF"/>
                </a:solidFill>
                <a:latin typeface="Lucida Console" pitchFamily="49" charset="0"/>
              </a:rPr>
              <a:t>knnFit</a:t>
            </a:r>
            <a:r>
              <a:rPr lang="tr-TR" sz="1600" dirty="0" smtClean="0">
                <a:solidFill>
                  <a:srgbClr val="0000FF"/>
                </a:solidFill>
                <a:latin typeface="Lucida Console" pitchFamily="49" charset="0"/>
              </a:rPr>
              <a:t>)</a:t>
            </a:r>
          </a:p>
          <a:p>
            <a:pPr fontAlgn="base">
              <a:spcBef>
                <a:spcPct val="0"/>
              </a:spcBef>
              <a:spcAft>
                <a:spcPct val="0"/>
              </a:spcAft>
            </a:pPr>
            <a:r>
              <a:rPr lang="tr-TR" sz="1600" dirty="0" smtClean="0">
                <a:solidFill>
                  <a:srgbClr val="0000FF"/>
                </a:solidFill>
                <a:latin typeface="Lucida Console" pitchFamily="49" charset="0"/>
              </a:rPr>
              <a:t>&gt; </a:t>
            </a:r>
            <a:r>
              <a:rPr lang="tr-TR" sz="1600" dirty="0" err="1" smtClean="0">
                <a:solidFill>
                  <a:srgbClr val="0000FF"/>
                </a:solidFill>
                <a:latin typeface="Lucida Console" pitchFamily="49" charset="0"/>
              </a:rPr>
              <a:t>predict</a:t>
            </a:r>
            <a:r>
              <a:rPr lang="tr-TR" sz="1600" dirty="0" smtClean="0">
                <a:solidFill>
                  <a:srgbClr val="0000FF"/>
                </a:solidFill>
                <a:latin typeface="Lucida Console" pitchFamily="49" charset="0"/>
              </a:rPr>
              <a:t>(</a:t>
            </a:r>
            <a:r>
              <a:rPr lang="tr-TR" sz="1600" dirty="0" err="1" smtClean="0">
                <a:solidFill>
                  <a:srgbClr val="0000FF"/>
                </a:solidFill>
                <a:latin typeface="Lucida Console" pitchFamily="49" charset="0"/>
              </a:rPr>
              <a:t>knnFit</a:t>
            </a:r>
            <a:r>
              <a:rPr lang="tr-TR" sz="1600" dirty="0" smtClean="0">
                <a:solidFill>
                  <a:srgbClr val="0000FF"/>
                </a:solidFill>
                <a:latin typeface="Lucida Console" pitchFamily="49" charset="0"/>
              </a:rPr>
              <a:t>, </a:t>
            </a:r>
            <a:r>
              <a:rPr lang="tr-TR" sz="1600" dirty="0" err="1" smtClean="0">
                <a:solidFill>
                  <a:srgbClr val="0000FF"/>
                </a:solidFill>
                <a:latin typeface="Lucida Console" pitchFamily="49" charset="0"/>
              </a:rPr>
              <a:t>type</a:t>
            </a:r>
            <a:r>
              <a:rPr lang="tr-TR" sz="1600" dirty="0" smtClean="0">
                <a:solidFill>
                  <a:srgbClr val="0000FF"/>
                </a:solidFill>
                <a:latin typeface="Lucida Console" pitchFamily="49" charset="0"/>
              </a:rPr>
              <a:t> = "</a:t>
            </a:r>
            <a:r>
              <a:rPr lang="tr-TR" sz="1600" dirty="0" err="1" smtClean="0">
                <a:solidFill>
                  <a:srgbClr val="0000FF"/>
                </a:solidFill>
                <a:latin typeface="Lucida Console" pitchFamily="49" charset="0"/>
              </a:rPr>
              <a:t>prob</a:t>
            </a:r>
            <a:r>
              <a:rPr lang="tr-TR" sz="1600" dirty="0" smtClean="0">
                <a:solidFill>
                  <a:srgbClr val="0000FF"/>
                </a:solidFill>
                <a:latin typeface="Lucida Console" pitchFamily="49" charset="0"/>
              </a:rPr>
              <a:t>")</a:t>
            </a:r>
            <a:endParaRPr kumimoji="0" lang="tr-TR" sz="1600" b="0" i="0" u="none" strike="noStrike" cap="none" normalizeH="0" baseline="0" dirty="0" smtClean="0">
              <a:ln>
                <a:noFill/>
              </a:ln>
              <a:solidFill>
                <a:srgbClr val="00B050"/>
              </a:solidFill>
              <a:effectLst/>
              <a:latin typeface="Lucida Console" pitchFamily="49" charset="0"/>
              <a:cs typeface="Arial" pitchFamily="34" charset="0"/>
            </a:endParaRPr>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3993664"/>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PERFORMANCE ASSESSMENT</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a:r>
              <a:rPr lang="tr-TR" sz="2000" dirty="0" err="1" smtClean="0"/>
              <a:t>Using</a:t>
            </a:r>
            <a:r>
              <a:rPr lang="tr-TR" sz="2000" dirty="0" smtClean="0"/>
              <a:t> </a:t>
            </a:r>
            <a:r>
              <a:rPr lang="tr-TR" sz="2000" dirty="0" err="1" smtClean="0"/>
              <a:t>the</a:t>
            </a:r>
            <a:r>
              <a:rPr lang="tr-TR" sz="2000" dirty="0" smtClean="0"/>
              <a:t> </a:t>
            </a:r>
            <a:r>
              <a:rPr lang="tr-TR" sz="2000" dirty="0" err="1" smtClean="0"/>
              <a:t>actual</a:t>
            </a:r>
            <a:r>
              <a:rPr lang="tr-TR" sz="2000" dirty="0" smtClean="0"/>
              <a:t> (test set) </a:t>
            </a:r>
            <a:r>
              <a:rPr lang="tr-TR" sz="2000" dirty="0" err="1" smtClean="0"/>
              <a:t>and</a:t>
            </a:r>
            <a:r>
              <a:rPr lang="tr-TR" sz="2000" dirty="0" smtClean="0"/>
              <a:t> </a:t>
            </a:r>
            <a:r>
              <a:rPr lang="tr-TR" sz="2000" dirty="0" err="1" smtClean="0"/>
              <a:t>the</a:t>
            </a:r>
            <a:r>
              <a:rPr lang="tr-TR" sz="2000" dirty="0" smtClean="0"/>
              <a:t> </a:t>
            </a:r>
            <a:r>
              <a:rPr lang="tr-TR" sz="2000" dirty="0" err="1" smtClean="0"/>
              <a:t>predicted</a:t>
            </a:r>
            <a:r>
              <a:rPr lang="tr-TR" sz="2000" dirty="0" smtClean="0"/>
              <a:t> </a:t>
            </a:r>
            <a:r>
              <a:rPr lang="tr-TR" sz="2000" dirty="0" err="1" smtClean="0"/>
              <a:t>values</a:t>
            </a:r>
            <a:r>
              <a:rPr lang="tr-TR" sz="2000" dirty="0" smtClean="0"/>
              <a:t>,  </a:t>
            </a:r>
            <a:r>
              <a:rPr lang="tr-TR" sz="2000" dirty="0" err="1" smtClean="0"/>
              <a:t>several</a:t>
            </a:r>
            <a:r>
              <a:rPr lang="tr-TR" sz="2000" dirty="0" smtClean="0"/>
              <a:t> </a:t>
            </a:r>
            <a:r>
              <a:rPr lang="tr-TR" sz="2000" dirty="0" err="1" smtClean="0"/>
              <a:t>metrics</a:t>
            </a:r>
            <a:r>
              <a:rPr lang="tr-TR" sz="2000" dirty="0" smtClean="0"/>
              <a:t> </a:t>
            </a:r>
            <a:r>
              <a:rPr lang="tr-TR" sz="2000" dirty="0" err="1" smtClean="0"/>
              <a:t>are</a:t>
            </a:r>
            <a:r>
              <a:rPr lang="tr-TR" sz="2000" dirty="0" smtClean="0"/>
              <a:t> </a:t>
            </a:r>
            <a:r>
              <a:rPr lang="tr-TR" sz="2000" dirty="0" err="1" smtClean="0"/>
              <a:t>available</a:t>
            </a:r>
            <a:r>
              <a:rPr lang="tr-TR" sz="2000" dirty="0" smtClean="0"/>
              <a:t> </a:t>
            </a:r>
            <a:r>
              <a:rPr lang="tr-TR" sz="2000" dirty="0" err="1" smtClean="0"/>
              <a:t>to</a:t>
            </a:r>
            <a:r>
              <a:rPr lang="tr-TR" sz="2000" dirty="0" smtClean="0"/>
              <a:t> </a:t>
            </a:r>
            <a:r>
              <a:rPr lang="tr-TR" sz="2000" dirty="0" err="1" smtClean="0"/>
              <a:t>assess</a:t>
            </a:r>
            <a:r>
              <a:rPr lang="tr-TR" sz="2000" dirty="0" smtClean="0"/>
              <a:t> </a:t>
            </a:r>
            <a:r>
              <a:rPr lang="tr-TR" sz="2000" dirty="0" err="1" smtClean="0"/>
              <a:t>the</a:t>
            </a:r>
            <a:r>
              <a:rPr lang="tr-TR" sz="2000" dirty="0" smtClean="0"/>
              <a:t> model </a:t>
            </a:r>
            <a:r>
              <a:rPr lang="tr-TR" sz="2000" dirty="0" err="1" smtClean="0"/>
              <a:t>performance</a:t>
            </a:r>
            <a:endParaRPr lang="tr-TR" sz="2000" dirty="0" smtClean="0"/>
          </a:p>
          <a:p>
            <a:pPr algn="just"/>
            <a:endParaRPr lang="tr-TR" sz="2000" dirty="0" smtClean="0"/>
          </a:p>
          <a:p>
            <a:pPr algn="just"/>
            <a:r>
              <a:rPr lang="tr-TR" sz="2000" dirty="0" smtClean="0"/>
              <a:t>RMSE, MAE, R</a:t>
            </a:r>
            <a:r>
              <a:rPr lang="tr-TR" sz="2000" baseline="30000" dirty="0" smtClean="0"/>
              <a:t>2 </a:t>
            </a:r>
            <a:r>
              <a:rPr lang="tr-TR" sz="2000" dirty="0" smtClean="0"/>
              <a:t>(</a:t>
            </a:r>
            <a:r>
              <a:rPr lang="tr-TR" sz="2000" dirty="0" err="1" smtClean="0"/>
              <a:t>for</a:t>
            </a:r>
            <a:r>
              <a:rPr lang="tr-TR" sz="2000" dirty="0" smtClean="0"/>
              <a:t> </a:t>
            </a:r>
            <a:r>
              <a:rPr lang="tr-TR" sz="2000" dirty="0" err="1" smtClean="0"/>
              <a:t>regression</a:t>
            </a:r>
            <a:r>
              <a:rPr lang="tr-TR" sz="2000" dirty="0" smtClean="0"/>
              <a:t>)</a:t>
            </a:r>
          </a:p>
          <a:p>
            <a:pPr algn="just"/>
            <a:endParaRPr lang="tr-TR" sz="2000" baseline="30000" dirty="0" smtClean="0"/>
          </a:p>
          <a:p>
            <a:pPr algn="just"/>
            <a:r>
              <a:rPr lang="tr-TR" sz="2000" dirty="0" err="1" smtClean="0"/>
              <a:t>Accuracy</a:t>
            </a:r>
            <a:r>
              <a:rPr lang="tr-TR" sz="2000" dirty="0" smtClean="0"/>
              <a:t>, </a:t>
            </a:r>
            <a:r>
              <a:rPr lang="tr-TR" sz="2000" dirty="0" err="1" smtClean="0"/>
              <a:t>sensitivity</a:t>
            </a:r>
            <a:r>
              <a:rPr lang="tr-TR" sz="2000" dirty="0" smtClean="0"/>
              <a:t>, </a:t>
            </a:r>
            <a:r>
              <a:rPr lang="tr-TR" sz="2000" dirty="0" err="1" smtClean="0"/>
              <a:t>specificity</a:t>
            </a:r>
            <a:r>
              <a:rPr lang="tr-TR" sz="2000" dirty="0" smtClean="0"/>
              <a:t>, PPV, NPV, </a:t>
            </a:r>
            <a:r>
              <a:rPr lang="tr-TR" sz="2000" dirty="0" err="1" smtClean="0"/>
              <a:t>Kappa</a:t>
            </a:r>
            <a:r>
              <a:rPr lang="tr-TR" sz="2000" dirty="0" smtClean="0"/>
              <a:t> </a:t>
            </a:r>
            <a:r>
              <a:rPr lang="tr-TR" sz="2000" dirty="0" err="1" smtClean="0"/>
              <a:t>statistic</a:t>
            </a:r>
            <a:r>
              <a:rPr lang="tr-TR" sz="2000" dirty="0" smtClean="0"/>
              <a:t>, F1, </a:t>
            </a:r>
            <a:r>
              <a:rPr lang="tr-TR" sz="2000" dirty="0" err="1" smtClean="0"/>
              <a:t>etc</a:t>
            </a:r>
            <a:r>
              <a:rPr lang="tr-TR" sz="2000" dirty="0" smtClean="0"/>
              <a:t>.</a:t>
            </a:r>
          </a:p>
          <a:p>
            <a:pPr algn="just">
              <a:buNone/>
            </a:pPr>
            <a:r>
              <a:rPr lang="tr-TR" sz="2000" dirty="0" smtClean="0"/>
              <a:t>	(</a:t>
            </a:r>
            <a:r>
              <a:rPr lang="tr-TR" sz="2000" dirty="0" err="1" smtClean="0"/>
              <a:t>for</a:t>
            </a:r>
            <a:r>
              <a:rPr lang="tr-TR" sz="2000" dirty="0" smtClean="0"/>
              <a:t> </a:t>
            </a:r>
            <a:r>
              <a:rPr lang="tr-TR" sz="2000" dirty="0" err="1" smtClean="0"/>
              <a:t>predicted</a:t>
            </a:r>
            <a:r>
              <a:rPr lang="tr-TR" sz="2000" dirty="0" smtClean="0"/>
              <a:t> </a:t>
            </a:r>
            <a:r>
              <a:rPr lang="tr-TR" sz="2000" dirty="0" err="1" smtClean="0"/>
              <a:t>classes</a:t>
            </a:r>
            <a:r>
              <a:rPr lang="tr-TR" sz="2000" dirty="0" smtClean="0"/>
              <a:t>)</a:t>
            </a:r>
          </a:p>
          <a:p>
            <a:pPr algn="just"/>
            <a:endParaRPr lang="tr-TR" sz="2000" dirty="0" smtClean="0"/>
          </a:p>
          <a:p>
            <a:pPr marL="457200" indent="-457200" algn="just"/>
            <a:r>
              <a:rPr lang="tr-TR" sz="2000" dirty="0" smtClean="0"/>
              <a:t>AUC  (</a:t>
            </a:r>
            <a:r>
              <a:rPr lang="tr-TR" sz="2000" dirty="0" err="1" smtClean="0"/>
              <a:t>for</a:t>
            </a:r>
            <a:r>
              <a:rPr lang="tr-TR" sz="2000" dirty="0" smtClean="0"/>
              <a:t> </a:t>
            </a:r>
            <a:r>
              <a:rPr lang="tr-TR" sz="2000" dirty="0" err="1" smtClean="0"/>
              <a:t>predicted</a:t>
            </a:r>
            <a:r>
              <a:rPr lang="tr-TR" sz="2000" dirty="0" smtClean="0"/>
              <a:t> </a:t>
            </a:r>
            <a:r>
              <a:rPr lang="tr-TR" sz="2000" dirty="0" err="1" smtClean="0"/>
              <a:t>class</a:t>
            </a:r>
            <a:r>
              <a:rPr lang="tr-TR" sz="2000" dirty="0" smtClean="0"/>
              <a:t> </a:t>
            </a:r>
            <a:r>
              <a:rPr lang="tr-TR" sz="2000" dirty="0" err="1" smtClean="0"/>
              <a:t>probabilities</a:t>
            </a:r>
            <a:r>
              <a:rPr lang="tr-TR" sz="2000" dirty="0" smtClean="0"/>
              <a:t>)</a:t>
            </a:r>
          </a:p>
          <a:p>
            <a:pPr marL="457200" indent="-457200" algn="just"/>
            <a:endParaRPr lang="tr-TR" sz="2000" dirty="0" smtClean="0"/>
          </a:p>
          <a:p>
            <a:pPr marL="457200" indent="-457200" algn="just"/>
            <a:r>
              <a:rPr lang="tr-TR" sz="2000" dirty="0" smtClean="0"/>
              <a:t>O</a:t>
            </a:r>
            <a:r>
              <a:rPr lang="en-US" sz="2000" dirty="0" smtClean="0"/>
              <a:t>ne classifier may perform well for some dataset and another classifier do well with another dataset</a:t>
            </a:r>
            <a:endParaRPr lang="tr-TR" sz="2000" dirty="0" smtClean="0"/>
          </a:p>
          <a:p>
            <a:pPr marL="457200" indent="-457200" algn="just"/>
            <a:endParaRPr lang="tr-TR" sz="2000" dirty="0" smtClean="0"/>
          </a:p>
          <a:p>
            <a:pPr marL="457200" indent="-457200" algn="just"/>
            <a:r>
              <a:rPr lang="tr-TR" sz="2000" dirty="0" err="1" smtClean="0"/>
              <a:t>These</a:t>
            </a:r>
            <a:r>
              <a:rPr lang="tr-TR" sz="2000" dirty="0" smtClean="0"/>
              <a:t> </a:t>
            </a:r>
            <a:r>
              <a:rPr lang="tr-TR" sz="2000" dirty="0" err="1" smtClean="0"/>
              <a:t>metrics</a:t>
            </a:r>
            <a:r>
              <a:rPr lang="tr-TR" sz="2000" dirty="0" smtClean="0"/>
              <a:t> </a:t>
            </a:r>
            <a:r>
              <a:rPr lang="tr-TR" sz="2000" dirty="0" err="1" smtClean="0"/>
              <a:t>are</a:t>
            </a:r>
            <a:r>
              <a:rPr lang="tr-TR" sz="2000" dirty="0" smtClean="0"/>
              <a:t> </a:t>
            </a:r>
            <a:r>
              <a:rPr lang="tr-TR" sz="2000" dirty="0" err="1" smtClean="0"/>
              <a:t>also</a:t>
            </a:r>
            <a:r>
              <a:rPr lang="tr-TR" sz="2000" dirty="0" smtClean="0"/>
              <a:t> </a:t>
            </a:r>
            <a:r>
              <a:rPr lang="tr-TR" sz="2000" dirty="0" err="1" smtClean="0"/>
              <a:t>useful</a:t>
            </a:r>
            <a:r>
              <a:rPr lang="tr-TR" sz="2000" dirty="0" smtClean="0"/>
              <a:t> </a:t>
            </a:r>
            <a:r>
              <a:rPr lang="tr-TR" sz="2000" dirty="0" err="1" smtClean="0"/>
              <a:t>to</a:t>
            </a:r>
            <a:r>
              <a:rPr lang="tr-TR" sz="2000" dirty="0" smtClean="0"/>
              <a:t> </a:t>
            </a:r>
            <a:r>
              <a:rPr lang="tr-TR" sz="2000" dirty="0" err="1" smtClean="0"/>
              <a:t>compare</a:t>
            </a:r>
            <a:r>
              <a:rPr lang="tr-TR" sz="2000" dirty="0" smtClean="0"/>
              <a:t> </a:t>
            </a:r>
            <a:r>
              <a:rPr lang="tr-TR" sz="2000" dirty="0" err="1" smtClean="0"/>
              <a:t>the</a:t>
            </a:r>
            <a:r>
              <a:rPr lang="tr-TR" sz="2000" dirty="0" smtClean="0"/>
              <a:t> </a:t>
            </a:r>
            <a:r>
              <a:rPr lang="tr-TR" sz="2000" dirty="0" err="1" smtClean="0"/>
              <a:t>performance</a:t>
            </a:r>
            <a:r>
              <a:rPr lang="tr-TR" sz="2000" dirty="0" smtClean="0"/>
              <a:t> of </a:t>
            </a:r>
            <a:r>
              <a:rPr lang="tr-TR" sz="2000" dirty="0" err="1" smtClean="0"/>
              <a:t>different</a:t>
            </a:r>
            <a:r>
              <a:rPr lang="tr-TR" sz="2000" dirty="0" smtClean="0"/>
              <a:t> ML </a:t>
            </a:r>
            <a:r>
              <a:rPr lang="tr-TR" sz="2000" dirty="0" err="1" smtClean="0"/>
              <a:t>models</a:t>
            </a:r>
            <a:endParaRPr lang="tr-TR" sz="2000" dirty="0" smtClean="0"/>
          </a:p>
          <a:p>
            <a:pPr marL="457200" indent="-457200" algn="just"/>
            <a:endParaRPr lang="tr-TR" sz="2000" dirty="0" smtClean="0"/>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3993664"/>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PERFORMANCE ASSESSMENT / REGRESSION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graphicFrame>
        <p:nvGraphicFramePr>
          <p:cNvPr id="12" name="11 Nesne"/>
          <p:cNvGraphicFramePr>
            <a:graphicFrameLocks noChangeAspect="1"/>
          </p:cNvGraphicFramePr>
          <p:nvPr/>
        </p:nvGraphicFramePr>
        <p:xfrm>
          <a:off x="1643042" y="1214432"/>
          <a:ext cx="4392613" cy="1357312"/>
        </p:xfrm>
        <a:graphic>
          <a:graphicData uri="http://schemas.openxmlformats.org/presentationml/2006/ole">
            <mc:AlternateContent xmlns:mc="http://schemas.openxmlformats.org/markup-compatibility/2006">
              <mc:Choice xmlns:v="urn:schemas-microsoft-com:vml" Requires="v">
                <p:oleObj spid="_x0000_s853248" name="Equation" r:id="rId4" imgW="1562040" imgH="482400" progId="Equation.3">
                  <p:embed/>
                </p:oleObj>
              </mc:Choice>
              <mc:Fallback>
                <p:oleObj name="Equation" r:id="rId4" imgW="1562040" imgH="482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42" y="1214432"/>
                        <a:ext cx="4392613" cy="13573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52995" name="Object 3"/>
          <p:cNvGraphicFramePr>
            <a:graphicFrameLocks noChangeAspect="1"/>
          </p:cNvGraphicFramePr>
          <p:nvPr/>
        </p:nvGraphicFramePr>
        <p:xfrm>
          <a:off x="1643042" y="3073406"/>
          <a:ext cx="3536950" cy="1212850"/>
        </p:xfrm>
        <a:graphic>
          <a:graphicData uri="http://schemas.openxmlformats.org/presentationml/2006/ole">
            <mc:AlternateContent xmlns:mc="http://schemas.openxmlformats.org/markup-compatibility/2006">
              <mc:Choice xmlns:v="urn:schemas-microsoft-com:vml" Requires="v">
                <p:oleObj spid="_x0000_s853249" name="Equation" r:id="rId6" imgW="1257120" imgH="431640" progId="Equation.3">
                  <p:embed/>
                </p:oleObj>
              </mc:Choice>
              <mc:Fallback>
                <p:oleObj name="Equation" r:id="rId6" imgW="1257120" imgH="431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3042" y="3073406"/>
                        <a:ext cx="3536950" cy="12128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52996" name="Object 4"/>
          <p:cNvGraphicFramePr>
            <a:graphicFrameLocks noChangeAspect="1"/>
          </p:cNvGraphicFramePr>
          <p:nvPr/>
        </p:nvGraphicFramePr>
        <p:xfrm>
          <a:off x="1677989" y="4500570"/>
          <a:ext cx="3036887" cy="2354262"/>
        </p:xfrm>
        <a:graphic>
          <a:graphicData uri="http://schemas.openxmlformats.org/presentationml/2006/ole">
            <mc:AlternateContent xmlns:mc="http://schemas.openxmlformats.org/markup-compatibility/2006">
              <mc:Choice xmlns:v="urn:schemas-microsoft-com:vml" Requires="v">
                <p:oleObj spid="_x0000_s853250" name="Equation" r:id="rId8" imgW="1079280" imgH="838080" progId="Equation.3">
                  <p:embed/>
                </p:oleObj>
              </mc:Choice>
              <mc:Fallback>
                <p:oleObj name="Equation" r:id="rId8" imgW="1079280" imgH="8380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7989" y="4500570"/>
                        <a:ext cx="3036887" cy="23542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852998" name="Picture 6" descr="regression ile ilgili görsel sonucu"/>
          <p:cNvPicPr>
            <a:picLocks noChangeAspect="1" noChangeArrowheads="1"/>
          </p:cNvPicPr>
          <p:nvPr/>
        </p:nvPicPr>
        <p:blipFill>
          <a:blip r:embed="rId10"/>
          <a:srcRect/>
          <a:stretch>
            <a:fillRect/>
          </a:stretch>
        </p:blipFill>
        <p:spPr bwMode="auto">
          <a:xfrm>
            <a:off x="6000761" y="2357430"/>
            <a:ext cx="3143240" cy="3105671"/>
          </a:xfrm>
          <a:prstGeom prst="rect">
            <a:avLst/>
          </a:prstGeom>
          <a:noFill/>
        </p:spPr>
      </p:pic>
      <p:sp>
        <p:nvSpPr>
          <p:cNvPr id="14" name="13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3993664"/>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11"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12"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fontScale="90000"/>
          </a:bodyPr>
          <a:lstStyle/>
          <a:p>
            <a:pPr algn="l"/>
            <a:r>
              <a:rPr lang="tr-TR" sz="2500" b="1" dirty="0" smtClean="0">
                <a:solidFill>
                  <a:schemeClr val="bg1"/>
                </a:solidFill>
                <a:latin typeface="Bell MT" pitchFamily="18" charset="0"/>
              </a:rPr>
              <a:t>PERFORMANCE ASSESSMENT / CLASSIFICATION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882694" name="Picture 6"/>
          <p:cNvPicPr>
            <a:picLocks noChangeAspect="1" noChangeArrowheads="1"/>
          </p:cNvPicPr>
          <p:nvPr/>
        </p:nvPicPr>
        <p:blipFill>
          <a:blip r:embed="rId3"/>
          <a:srcRect/>
          <a:stretch>
            <a:fillRect/>
          </a:stretch>
        </p:blipFill>
        <p:spPr bwMode="auto">
          <a:xfrm>
            <a:off x="1654340" y="3943375"/>
            <a:ext cx="4775048" cy="2771773"/>
          </a:xfrm>
          <a:prstGeom prst="rect">
            <a:avLst/>
          </a:prstGeom>
          <a:noFill/>
          <a:ln w="9525">
            <a:noFill/>
            <a:miter lim="800000"/>
            <a:headEnd/>
            <a:tailEnd/>
          </a:ln>
          <a:effectLst/>
        </p:spPr>
      </p:pic>
      <p:pic>
        <p:nvPicPr>
          <p:cNvPr id="882695" name="Picture 7"/>
          <p:cNvPicPr>
            <a:picLocks noChangeAspect="1" noChangeArrowheads="1"/>
          </p:cNvPicPr>
          <p:nvPr/>
        </p:nvPicPr>
        <p:blipFill>
          <a:blip r:embed="rId4"/>
          <a:srcRect/>
          <a:stretch>
            <a:fillRect/>
          </a:stretch>
        </p:blipFill>
        <p:spPr bwMode="auto">
          <a:xfrm>
            <a:off x="2000264" y="1643050"/>
            <a:ext cx="4000528" cy="2129313"/>
          </a:xfrm>
          <a:prstGeom prst="rect">
            <a:avLst/>
          </a:prstGeom>
          <a:noFill/>
          <a:ln w="9525">
            <a:noFill/>
            <a:miter lim="800000"/>
            <a:headEnd/>
            <a:tailEnd/>
          </a:ln>
          <a:effectLst/>
        </p:spPr>
      </p:pic>
      <p:sp>
        <p:nvSpPr>
          <p:cNvPr id="18" name="Rectangle 3"/>
          <p:cNvSpPr>
            <a:spLocks noChangeArrowheads="1"/>
          </p:cNvSpPr>
          <p:nvPr/>
        </p:nvSpPr>
        <p:spPr bwMode="auto">
          <a:xfrm>
            <a:off x="1643074" y="1142984"/>
            <a:ext cx="4714876" cy="2769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tr-TR" dirty="0" smtClean="0">
                <a:solidFill>
                  <a:srgbClr val="2A14AC"/>
                </a:solidFill>
                <a:latin typeface="Lucida Console" pitchFamily="49" charset="0"/>
                <a:cs typeface="Arial" pitchFamily="34" charset="0"/>
              </a:rPr>
              <a:t>&gt; </a:t>
            </a:r>
            <a:r>
              <a:rPr lang="tr-TR" dirty="0" err="1" smtClean="0">
                <a:solidFill>
                  <a:srgbClr val="2A14AC"/>
                </a:solidFill>
                <a:latin typeface="Lucida Console" pitchFamily="49" charset="0"/>
                <a:cs typeface="Arial" pitchFamily="34" charset="0"/>
              </a:rPr>
              <a:t>confusionMatrix</a:t>
            </a:r>
            <a:r>
              <a:rPr lang="tr-TR" dirty="0" smtClean="0">
                <a:solidFill>
                  <a:srgbClr val="2A14AC"/>
                </a:solidFill>
                <a:latin typeface="Lucida Console" pitchFamily="49" charset="0"/>
                <a:cs typeface="Arial" pitchFamily="34" charset="0"/>
              </a:rPr>
              <a:t>(test, </a:t>
            </a:r>
            <a:r>
              <a:rPr lang="tr-TR" dirty="0" err="1" smtClean="0">
                <a:solidFill>
                  <a:srgbClr val="2A14AC"/>
                </a:solidFill>
                <a:latin typeface="Lucida Console" pitchFamily="49" charset="0"/>
                <a:cs typeface="Arial" pitchFamily="34" charset="0"/>
              </a:rPr>
              <a:t>predicted</a:t>
            </a:r>
            <a:r>
              <a:rPr lang="en-US" dirty="0" smtClean="0">
                <a:solidFill>
                  <a:srgbClr val="2A14AC"/>
                </a:solidFill>
                <a:latin typeface="Lucida Console" pitchFamily="49" charset="0"/>
                <a:cs typeface="Arial" pitchFamily="34" charset="0"/>
              </a:rPr>
              <a:t>)</a:t>
            </a:r>
            <a:endParaRPr kumimoji="0" lang="tr-TR" b="0" i="0" u="none" strike="noStrike" cap="none" normalizeH="0" baseline="0" dirty="0" smtClean="0">
              <a:ln>
                <a:noFill/>
              </a:ln>
              <a:solidFill>
                <a:srgbClr val="00B050"/>
              </a:solidFill>
              <a:effectLst/>
              <a:latin typeface="Lucida Console" pitchFamily="49" charset="0"/>
              <a:cs typeface="Arial" pitchFamily="34" charset="0"/>
            </a:endParaRPr>
          </a:p>
        </p:txBody>
      </p:sp>
      <p:pic>
        <p:nvPicPr>
          <p:cNvPr id="882693" name="Picture 5"/>
          <p:cNvPicPr>
            <a:picLocks noChangeAspect="1" noChangeArrowheads="1"/>
          </p:cNvPicPr>
          <p:nvPr/>
        </p:nvPicPr>
        <p:blipFill>
          <a:blip r:embed="rId5"/>
          <a:srcRect/>
          <a:stretch>
            <a:fillRect/>
          </a:stretch>
        </p:blipFill>
        <p:spPr bwMode="auto">
          <a:xfrm>
            <a:off x="6365566" y="1133481"/>
            <a:ext cx="2778466" cy="5581667"/>
          </a:xfrm>
          <a:prstGeom prst="rect">
            <a:avLst/>
          </a:prstGeom>
          <a:noFill/>
          <a:ln w="9525">
            <a:noFill/>
            <a:miter lim="800000"/>
            <a:headEnd/>
            <a:tailEnd/>
          </a:ln>
          <a:effectLst/>
        </p:spPr>
      </p:pic>
      <p:sp>
        <p:nvSpPr>
          <p:cNvPr id="15" name="14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0" name="19 Dikdörtgen"/>
          <p:cNvSpPr/>
          <p:nvPr/>
        </p:nvSpPr>
        <p:spPr>
          <a:xfrm>
            <a:off x="0" y="3993664"/>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6"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1" name="Picture 25"/>
          <p:cNvPicPr>
            <a:picLocks noChangeAspect="1"/>
          </p:cNvPicPr>
          <p:nvPr/>
        </p:nvPicPr>
        <p:blipFill rotWithShape="1">
          <a:blip r:embed="rId7"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fontScale="90000"/>
          </a:bodyPr>
          <a:lstStyle/>
          <a:p>
            <a:pPr algn="l"/>
            <a:r>
              <a:rPr lang="tr-TR" sz="2500" b="1" dirty="0" smtClean="0">
                <a:solidFill>
                  <a:schemeClr val="bg1"/>
                </a:solidFill>
                <a:latin typeface="Bell MT" pitchFamily="18" charset="0"/>
              </a:rPr>
              <a:t>PERFORMANCE ASSESSMENT / CLASSIFICATION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883714" name="Picture 2"/>
          <p:cNvPicPr>
            <a:picLocks noChangeAspect="1" noChangeArrowheads="1"/>
          </p:cNvPicPr>
          <p:nvPr/>
        </p:nvPicPr>
        <p:blipFill>
          <a:blip r:embed="rId3"/>
          <a:srcRect/>
          <a:stretch>
            <a:fillRect/>
          </a:stretch>
        </p:blipFill>
        <p:spPr bwMode="auto">
          <a:xfrm>
            <a:off x="2357422" y="1214422"/>
            <a:ext cx="5857916" cy="5579263"/>
          </a:xfrm>
          <a:prstGeom prst="rect">
            <a:avLst/>
          </a:prstGeom>
          <a:noFill/>
          <a:ln w="9525">
            <a:noFill/>
            <a:miter lim="800000"/>
            <a:headEnd/>
            <a:tailEnd/>
          </a:ln>
          <a:effectLst/>
        </p:spPr>
      </p:pic>
      <p:sp>
        <p:nvSpPr>
          <p:cNvPr id="20" name="Rectangle 3"/>
          <p:cNvSpPr>
            <a:spLocks noChangeArrowheads="1"/>
          </p:cNvSpPr>
          <p:nvPr/>
        </p:nvSpPr>
        <p:spPr bwMode="auto">
          <a:xfrm>
            <a:off x="6429388" y="3857628"/>
            <a:ext cx="2500298" cy="276999"/>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tr-TR" dirty="0" err="1" smtClean="0">
                <a:solidFill>
                  <a:srgbClr val="2A14AC"/>
                </a:solidFill>
                <a:latin typeface="Lucida Console" pitchFamily="49" charset="0"/>
                <a:cs typeface="Arial" pitchFamily="34" charset="0"/>
              </a:rPr>
              <a:t>twoClassSummary</a:t>
            </a:r>
            <a:endParaRPr kumimoji="0" lang="tr-TR" b="0" i="0" u="none" strike="noStrike" cap="none" normalizeH="0" baseline="0" dirty="0" smtClean="0">
              <a:ln>
                <a:noFill/>
              </a:ln>
              <a:solidFill>
                <a:srgbClr val="00B050"/>
              </a:solidFill>
              <a:effectLst/>
              <a:latin typeface="Lucida Console" pitchFamily="49" charset="0"/>
              <a:cs typeface="Arial" pitchFamily="34" charset="0"/>
            </a:endParaRPr>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4" name="13 Dikdörtgen"/>
          <p:cNvSpPr/>
          <p:nvPr/>
        </p:nvSpPr>
        <p:spPr>
          <a:xfrm>
            <a:off x="0" y="3993664"/>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6"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7"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IMBALANCED CLASS SIZES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733256"/>
          </a:xfrm>
        </p:spPr>
        <p:txBody>
          <a:bodyPr>
            <a:normAutofit/>
          </a:bodyPr>
          <a:lstStyle/>
          <a:p>
            <a:pPr marL="228600" indent="-228600" algn="just"/>
            <a:r>
              <a:rPr lang="tr-TR" sz="2000" dirty="0" err="1" smtClean="0">
                <a:latin typeface="Times New Roman" pitchFamily="18" charset="0"/>
                <a:cs typeface="Times New Roman" pitchFamily="18" charset="0"/>
              </a:rPr>
              <a:t>Down</a:t>
            </a:r>
            <a:r>
              <a:rPr lang="tr-TR" sz="2000" dirty="0" smtClean="0">
                <a:latin typeface="Times New Roman" pitchFamily="18" charset="0"/>
                <a:cs typeface="Times New Roman" pitchFamily="18" charset="0"/>
              </a:rPr>
              <a:t>-</a:t>
            </a:r>
            <a:r>
              <a:rPr lang="tr-TR" sz="2000" dirty="0" err="1" smtClean="0">
                <a:latin typeface="Times New Roman" pitchFamily="18" charset="0"/>
                <a:cs typeface="Times New Roman" pitchFamily="18" charset="0"/>
              </a:rPr>
              <a:t>sampling</a:t>
            </a:r>
            <a:r>
              <a:rPr lang="tr-TR" sz="2000" dirty="0" smtClean="0">
                <a:latin typeface="Times New Roman" pitchFamily="18" charset="0"/>
                <a:cs typeface="Times New Roman" pitchFamily="18" charset="0"/>
              </a:rPr>
              <a:t>:  </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Up</a:t>
            </a:r>
            <a:r>
              <a:rPr lang="tr-TR" sz="2000" dirty="0" smtClean="0">
                <a:latin typeface="Times New Roman" pitchFamily="18" charset="0"/>
                <a:cs typeface="Times New Roman" pitchFamily="18" charset="0"/>
              </a:rPr>
              <a:t>-</a:t>
            </a:r>
            <a:r>
              <a:rPr lang="tr-TR" sz="2000" dirty="0" err="1" smtClean="0">
                <a:latin typeface="Times New Roman" pitchFamily="18" charset="0"/>
                <a:cs typeface="Times New Roman" pitchFamily="18" charset="0"/>
              </a:rPr>
              <a:t>sampling</a:t>
            </a:r>
            <a:r>
              <a:rPr lang="tr-TR" sz="2000" dirty="0" smtClean="0">
                <a:latin typeface="Times New Roman" pitchFamily="18" charset="0"/>
                <a:cs typeface="Times New Roman" pitchFamily="18" charset="0"/>
              </a:rPr>
              <a:t>: </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Hybrid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methods</a:t>
            </a:r>
            <a:r>
              <a:rPr lang="tr-TR" sz="2000" dirty="0" smtClean="0">
                <a:latin typeface="Times New Roman" pitchFamily="18" charset="0"/>
                <a:cs typeface="Times New Roman" pitchFamily="18" charset="0"/>
              </a:rPr>
              <a:t>: SMOTE, ROSE</a:t>
            </a:r>
          </a:p>
        </p:txBody>
      </p:sp>
      <p:graphicFrame>
        <p:nvGraphicFramePr>
          <p:cNvPr id="11" name="10 Nesne"/>
          <p:cNvGraphicFramePr>
            <a:graphicFrameLocks noChangeAspect="1"/>
          </p:cNvGraphicFramePr>
          <p:nvPr/>
        </p:nvGraphicFramePr>
        <p:xfrm>
          <a:off x="3857621" y="1142984"/>
          <a:ext cx="2071701" cy="429499"/>
        </p:xfrm>
        <a:graphic>
          <a:graphicData uri="http://schemas.openxmlformats.org/presentationml/2006/ole">
            <mc:AlternateContent xmlns:mc="http://schemas.openxmlformats.org/markup-compatibility/2006">
              <mc:Choice xmlns:v="urn:schemas-microsoft-com:vml" Requires="v">
                <p:oleObj spid="_x0000_s886100" name="Equation" r:id="rId4" imgW="1041120" imgH="215640" progId="Equation.3">
                  <p:embed/>
                </p:oleObj>
              </mc:Choice>
              <mc:Fallback>
                <p:oleObj name="Equation" r:id="rId4" imgW="1041120" imgH="215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21" y="1142984"/>
                        <a:ext cx="2071701" cy="42949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85763" name="Object 3"/>
          <p:cNvGraphicFramePr>
            <a:graphicFrameLocks noChangeAspect="1"/>
          </p:cNvGraphicFramePr>
          <p:nvPr/>
        </p:nvGraphicFramePr>
        <p:xfrm>
          <a:off x="6858016" y="1141413"/>
          <a:ext cx="1920875" cy="430212"/>
        </p:xfrm>
        <a:graphic>
          <a:graphicData uri="http://schemas.openxmlformats.org/presentationml/2006/ole">
            <mc:AlternateContent xmlns:mc="http://schemas.openxmlformats.org/markup-compatibility/2006">
              <mc:Choice xmlns:v="urn:schemas-microsoft-com:vml" Requires="v">
                <p:oleObj spid="_x0000_s886101" name="Equation" r:id="rId6" imgW="965160" imgH="215640" progId="Equation.3">
                  <p:embed/>
                </p:oleObj>
              </mc:Choice>
              <mc:Fallback>
                <p:oleObj name="Equation" r:id="rId6" imgW="96516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16" y="1141413"/>
                        <a:ext cx="1920875" cy="4302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85764" name="Object 4"/>
          <p:cNvGraphicFramePr>
            <a:graphicFrameLocks noChangeAspect="1"/>
          </p:cNvGraphicFramePr>
          <p:nvPr/>
        </p:nvGraphicFramePr>
        <p:xfrm>
          <a:off x="3857620" y="1857364"/>
          <a:ext cx="2071688" cy="430213"/>
        </p:xfrm>
        <a:graphic>
          <a:graphicData uri="http://schemas.openxmlformats.org/presentationml/2006/ole">
            <mc:AlternateContent xmlns:mc="http://schemas.openxmlformats.org/markup-compatibility/2006">
              <mc:Choice xmlns:v="urn:schemas-microsoft-com:vml" Requires="v">
                <p:oleObj spid="_x0000_s886102" name="Equation" r:id="rId8" imgW="1041120" imgH="215640" progId="Equation.3">
                  <p:embed/>
                </p:oleObj>
              </mc:Choice>
              <mc:Fallback>
                <p:oleObj name="Equation" r:id="rId8" imgW="1041120" imgH="2156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7620" y="1857364"/>
                        <a:ext cx="2071688" cy="4302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85765" name="Object 5"/>
          <p:cNvGraphicFramePr>
            <a:graphicFrameLocks noChangeAspect="1"/>
          </p:cNvGraphicFramePr>
          <p:nvPr/>
        </p:nvGraphicFramePr>
        <p:xfrm>
          <a:off x="6858016" y="1857375"/>
          <a:ext cx="2222500" cy="430213"/>
        </p:xfrm>
        <a:graphic>
          <a:graphicData uri="http://schemas.openxmlformats.org/presentationml/2006/ole">
            <mc:AlternateContent xmlns:mc="http://schemas.openxmlformats.org/markup-compatibility/2006">
              <mc:Choice xmlns:v="urn:schemas-microsoft-com:vml" Requires="v">
                <p:oleObj spid="_x0000_s886103" name="Equation" r:id="rId10" imgW="1117440" imgH="215640" progId="Equation.3">
                  <p:embed/>
                </p:oleObj>
              </mc:Choice>
              <mc:Fallback>
                <p:oleObj name="Equation" r:id="rId10" imgW="1117440" imgH="21564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16" y="1857375"/>
                        <a:ext cx="2222500" cy="4302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18" name="17 Dirsek Bağlayıcısı"/>
          <p:cNvCxnSpPr/>
          <p:nvPr/>
        </p:nvCxnSpPr>
        <p:spPr>
          <a:xfrm>
            <a:off x="6000760" y="1357298"/>
            <a:ext cx="71438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9" name="18 Dirsek Bağlayıcısı"/>
          <p:cNvCxnSpPr/>
          <p:nvPr/>
        </p:nvCxnSpPr>
        <p:spPr>
          <a:xfrm>
            <a:off x="6000760" y="2071678"/>
            <a:ext cx="71438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pic>
        <p:nvPicPr>
          <p:cNvPr id="885766" name="Picture 6"/>
          <p:cNvPicPr>
            <a:picLocks noChangeAspect="1" noChangeArrowheads="1"/>
          </p:cNvPicPr>
          <p:nvPr/>
        </p:nvPicPr>
        <p:blipFill>
          <a:blip r:embed="rId12"/>
          <a:srcRect/>
          <a:stretch>
            <a:fillRect/>
          </a:stretch>
        </p:blipFill>
        <p:spPr bwMode="auto">
          <a:xfrm>
            <a:off x="1671979" y="3500438"/>
            <a:ext cx="7400615" cy="2214578"/>
          </a:xfrm>
          <a:prstGeom prst="rect">
            <a:avLst/>
          </a:prstGeom>
          <a:noFill/>
          <a:ln w="9525">
            <a:noFill/>
            <a:miter lim="800000"/>
            <a:headEnd/>
            <a:tailEnd/>
          </a:ln>
          <a:effectLst/>
        </p:spPr>
      </p:pic>
      <p:sp>
        <p:nvSpPr>
          <p:cNvPr id="20" name="19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1" name="20 Dikdörtgen"/>
          <p:cNvSpPr/>
          <p:nvPr/>
        </p:nvSpPr>
        <p:spPr>
          <a:xfrm>
            <a:off x="0" y="3993664"/>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2" name="Picture 2" descr="http://guzelsanat.erciyes.edu.tr/logolar/e_u_logo_jpg_96dpi_RGB.jpg"/>
          <p:cNvPicPr>
            <a:picLocks noChangeAspect="1" noChangeArrowheads="1"/>
          </p:cNvPicPr>
          <p:nvPr/>
        </p:nvPicPr>
        <p:blipFill>
          <a:blip r:embed="rId13" cstate="print"/>
          <a:srcRect l="12168" t="11154" r="11787" b="10773"/>
          <a:stretch>
            <a:fillRect/>
          </a:stretch>
        </p:blipFill>
        <p:spPr bwMode="auto">
          <a:xfrm>
            <a:off x="475013" y="6172200"/>
            <a:ext cx="667987" cy="685800"/>
          </a:xfrm>
          <a:prstGeom prst="ellipse">
            <a:avLst/>
          </a:prstGeom>
          <a:noFill/>
        </p:spPr>
      </p:pic>
      <p:sp>
        <p:nvSpPr>
          <p:cNvPr id="23"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4" name="Picture 25"/>
          <p:cNvPicPr>
            <a:picLocks noChangeAspect="1"/>
          </p:cNvPicPr>
          <p:nvPr/>
        </p:nvPicPr>
        <p:blipFill rotWithShape="1">
          <a:blip r:embed="rId1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ALGORITHMS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algn="just" fontAlgn="base"/>
            <a:r>
              <a:rPr lang="tr-TR" sz="2000" b="1" i="1" dirty="0" err="1" smtClean="0">
                <a:solidFill>
                  <a:srgbClr val="000000"/>
                </a:solidFill>
              </a:rPr>
              <a:t>Decision</a:t>
            </a:r>
            <a:r>
              <a:rPr lang="tr-TR" sz="2000" b="1" i="1" dirty="0" smtClean="0">
                <a:solidFill>
                  <a:srgbClr val="000000"/>
                </a:solidFill>
              </a:rPr>
              <a:t>-</a:t>
            </a:r>
            <a:r>
              <a:rPr lang="tr-TR" sz="2000" b="1" i="1" dirty="0" err="1" smtClean="0">
                <a:solidFill>
                  <a:srgbClr val="000000"/>
                </a:solidFill>
              </a:rPr>
              <a:t>tree</a:t>
            </a:r>
            <a:r>
              <a:rPr lang="tr-TR" sz="2000" b="1" i="1" dirty="0" smtClean="0">
                <a:solidFill>
                  <a:srgbClr val="000000"/>
                </a:solidFill>
              </a:rPr>
              <a:t> </a:t>
            </a:r>
            <a:r>
              <a:rPr lang="tr-TR" sz="2000" b="1" i="1" dirty="0" err="1" smtClean="0">
                <a:solidFill>
                  <a:srgbClr val="000000"/>
                </a:solidFill>
              </a:rPr>
              <a:t>based</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smtClean="0">
                <a:solidFill>
                  <a:srgbClr val="000000"/>
                </a:solidFill>
              </a:rPr>
              <a:t>CART, C5.0, CHAID, </a:t>
            </a:r>
            <a:r>
              <a:rPr lang="tr-TR" sz="2000" i="1" dirty="0" err="1" smtClean="0">
                <a:solidFill>
                  <a:srgbClr val="000000"/>
                </a:solidFill>
              </a:rPr>
              <a:t>boosted</a:t>
            </a:r>
            <a:r>
              <a:rPr lang="tr-TR" sz="2000" i="1" dirty="0" smtClean="0">
                <a:solidFill>
                  <a:srgbClr val="000000"/>
                </a:solidFill>
              </a:rPr>
              <a:t> </a:t>
            </a:r>
            <a:r>
              <a:rPr lang="tr-TR" sz="2000" i="1" dirty="0" err="1" smtClean="0">
                <a:solidFill>
                  <a:srgbClr val="000000"/>
                </a:solidFill>
              </a:rPr>
              <a:t>trees</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Generalized</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Generalized</a:t>
            </a:r>
            <a:r>
              <a:rPr lang="tr-TR" sz="2000" i="1" dirty="0" smtClean="0">
                <a:solidFill>
                  <a:srgbClr val="000000"/>
                </a:solidFill>
              </a:rPr>
              <a:t> </a:t>
            </a:r>
            <a:r>
              <a:rPr lang="tr-TR" sz="2000" i="1" dirty="0" err="1" smtClean="0">
                <a:solidFill>
                  <a:srgbClr val="000000"/>
                </a:solidFill>
              </a:rPr>
              <a:t>linear</a:t>
            </a:r>
            <a:r>
              <a:rPr lang="tr-TR" sz="2000" i="1" dirty="0" smtClean="0">
                <a:solidFill>
                  <a:srgbClr val="000000"/>
                </a:solidFill>
              </a:rPr>
              <a:t> </a:t>
            </a:r>
            <a:r>
              <a:rPr lang="tr-TR" sz="2000" i="1" dirty="0" err="1" smtClean="0">
                <a:solidFill>
                  <a:srgbClr val="000000"/>
                </a:solidFill>
              </a:rPr>
              <a:t>models</a:t>
            </a:r>
            <a:r>
              <a:rPr lang="tr-TR" sz="2000" i="1" dirty="0" smtClean="0">
                <a:solidFill>
                  <a:srgbClr val="000000"/>
                </a:solidFill>
              </a:rPr>
              <a:t>, </a:t>
            </a:r>
            <a:r>
              <a:rPr lang="tr-TR" sz="2000" i="1" dirty="0" err="1" smtClean="0">
                <a:solidFill>
                  <a:srgbClr val="000000"/>
                </a:solidFill>
              </a:rPr>
              <a:t>generalized</a:t>
            </a:r>
            <a:r>
              <a:rPr lang="tr-TR" sz="2000" i="1" dirty="0" smtClean="0">
                <a:solidFill>
                  <a:srgbClr val="000000"/>
                </a:solidFill>
              </a:rPr>
              <a:t> </a:t>
            </a:r>
            <a:r>
              <a:rPr lang="tr-TR" sz="2000" i="1" dirty="0" err="1" smtClean="0">
                <a:solidFill>
                  <a:srgbClr val="000000"/>
                </a:solidFill>
              </a:rPr>
              <a:t>additive</a:t>
            </a:r>
            <a:r>
              <a:rPr lang="tr-TR" sz="2000" i="1" dirty="0" smtClean="0">
                <a:solidFill>
                  <a:srgbClr val="000000"/>
                </a:solidFill>
              </a:rPr>
              <a:t> </a:t>
            </a:r>
            <a:r>
              <a:rPr lang="tr-TR" sz="2000" i="1" dirty="0" err="1" smtClean="0">
                <a:solidFill>
                  <a:srgbClr val="000000"/>
                </a:solidFill>
              </a:rPr>
              <a:t>models</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Discriminant</a:t>
            </a:r>
            <a:r>
              <a:rPr lang="tr-TR" sz="2000" b="1" i="1" dirty="0" smtClean="0">
                <a:solidFill>
                  <a:srgbClr val="000000"/>
                </a:solidFill>
              </a:rPr>
              <a:t> </a:t>
            </a:r>
            <a:r>
              <a:rPr lang="tr-TR" sz="2000" b="1" i="1" dirty="0" err="1" smtClean="0">
                <a:solidFill>
                  <a:srgbClr val="000000"/>
                </a:solidFill>
              </a:rPr>
              <a:t>analysis</a:t>
            </a:r>
            <a:r>
              <a:rPr lang="tr-TR" sz="2000" b="1" i="1" dirty="0" smtClean="0">
                <a:solidFill>
                  <a:srgbClr val="000000"/>
                </a:solidFill>
              </a:rPr>
              <a:t> </a:t>
            </a:r>
            <a:r>
              <a:rPr lang="tr-TR" sz="2000" b="1" i="1" dirty="0" err="1" smtClean="0">
                <a:solidFill>
                  <a:srgbClr val="000000"/>
                </a:solidFill>
              </a:rPr>
              <a:t>based</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Linear</a:t>
            </a:r>
            <a:r>
              <a:rPr lang="tr-TR" sz="2000" i="1" dirty="0" smtClean="0">
                <a:solidFill>
                  <a:srgbClr val="000000"/>
                </a:solidFill>
              </a:rPr>
              <a:t> </a:t>
            </a:r>
            <a:r>
              <a:rPr lang="tr-TR" sz="2000" i="1" dirty="0" err="1" smtClean="0">
                <a:solidFill>
                  <a:srgbClr val="000000"/>
                </a:solidFill>
              </a:rPr>
              <a:t>discriminant</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quadratic</a:t>
            </a:r>
            <a:r>
              <a:rPr lang="tr-TR" sz="2000" i="1" dirty="0" smtClean="0">
                <a:solidFill>
                  <a:srgbClr val="000000"/>
                </a:solidFill>
              </a:rPr>
              <a:t> </a:t>
            </a:r>
            <a:r>
              <a:rPr lang="tr-TR" sz="2000" i="1" dirty="0" err="1" smtClean="0">
                <a:solidFill>
                  <a:srgbClr val="000000"/>
                </a:solidFill>
              </a:rPr>
              <a:t>discriminant</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flexible</a:t>
            </a:r>
            <a:r>
              <a:rPr lang="tr-TR" sz="2000" i="1" dirty="0" smtClean="0">
                <a:solidFill>
                  <a:srgbClr val="000000"/>
                </a:solidFill>
              </a:rPr>
              <a:t> </a:t>
            </a:r>
            <a:r>
              <a:rPr lang="tr-TR" sz="2000" i="1" dirty="0" err="1" smtClean="0">
                <a:solidFill>
                  <a:srgbClr val="000000"/>
                </a:solidFill>
              </a:rPr>
              <a:t>discriminant</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robust</a:t>
            </a:r>
            <a:r>
              <a:rPr lang="tr-TR" sz="2000" i="1" dirty="0" smtClean="0">
                <a:solidFill>
                  <a:srgbClr val="000000"/>
                </a:solidFill>
              </a:rPr>
              <a:t> </a:t>
            </a:r>
            <a:r>
              <a:rPr lang="tr-TR" sz="2000" i="1" dirty="0" err="1" smtClean="0">
                <a:solidFill>
                  <a:srgbClr val="000000"/>
                </a:solidFill>
              </a:rPr>
              <a:t>discriminant</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diagonal</a:t>
            </a:r>
            <a:r>
              <a:rPr lang="tr-TR" sz="2000" i="1" dirty="0" smtClean="0">
                <a:solidFill>
                  <a:srgbClr val="000000"/>
                </a:solidFill>
              </a:rPr>
              <a:t> </a:t>
            </a:r>
            <a:r>
              <a:rPr lang="tr-TR" sz="2000" i="1" dirty="0" err="1" smtClean="0">
                <a:solidFill>
                  <a:srgbClr val="000000"/>
                </a:solidFill>
              </a:rPr>
              <a:t>discriminant</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nearest</a:t>
            </a:r>
            <a:r>
              <a:rPr lang="tr-TR" sz="2000" i="1" dirty="0" smtClean="0">
                <a:solidFill>
                  <a:srgbClr val="000000"/>
                </a:solidFill>
              </a:rPr>
              <a:t> </a:t>
            </a:r>
            <a:r>
              <a:rPr lang="tr-TR" sz="2000" i="1" dirty="0" err="1" smtClean="0">
                <a:solidFill>
                  <a:srgbClr val="000000"/>
                </a:solidFill>
              </a:rPr>
              <a:t>shrunken</a:t>
            </a:r>
            <a:r>
              <a:rPr lang="tr-TR" sz="2000" i="1" dirty="0" smtClean="0">
                <a:solidFill>
                  <a:srgbClr val="000000"/>
                </a:solidFill>
              </a:rPr>
              <a:t> </a:t>
            </a:r>
            <a:r>
              <a:rPr lang="tr-TR" sz="2000" i="1" dirty="0" err="1" smtClean="0">
                <a:solidFill>
                  <a:srgbClr val="000000"/>
                </a:solidFill>
              </a:rPr>
              <a:t>centroids</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Ensemble</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Random</a:t>
            </a:r>
            <a:r>
              <a:rPr lang="tr-TR" sz="2000" i="1" dirty="0" smtClean="0">
                <a:solidFill>
                  <a:srgbClr val="000000"/>
                </a:solidFill>
              </a:rPr>
              <a:t> </a:t>
            </a:r>
            <a:r>
              <a:rPr lang="tr-TR" sz="2000" i="1" dirty="0" err="1" smtClean="0">
                <a:solidFill>
                  <a:srgbClr val="000000"/>
                </a:solidFill>
              </a:rPr>
              <a:t>forest</a:t>
            </a:r>
            <a:r>
              <a:rPr lang="tr-TR" sz="2000" i="1" dirty="0" smtClean="0">
                <a:solidFill>
                  <a:srgbClr val="000000"/>
                </a:solidFill>
              </a:rPr>
              <a:t>, </a:t>
            </a:r>
            <a:r>
              <a:rPr lang="tr-TR" sz="2000" i="1" dirty="0" err="1" smtClean="0">
                <a:solidFill>
                  <a:srgbClr val="000000"/>
                </a:solidFill>
              </a:rPr>
              <a:t>adaboost</a:t>
            </a:r>
            <a:r>
              <a:rPr lang="tr-TR" sz="2000" i="1" dirty="0" smtClean="0">
                <a:solidFill>
                  <a:srgbClr val="000000"/>
                </a:solidFill>
              </a:rPr>
              <a:t>, </a:t>
            </a:r>
            <a:r>
              <a:rPr lang="tr-TR" sz="2000" i="1" dirty="0" err="1" smtClean="0">
                <a:solidFill>
                  <a:srgbClr val="000000"/>
                </a:solidFill>
              </a:rPr>
              <a:t>bagging</a:t>
            </a:r>
            <a:r>
              <a:rPr lang="tr-TR" sz="2000" i="1" dirty="0" smtClean="0">
                <a:solidFill>
                  <a:srgbClr val="000000"/>
                </a:solidFill>
              </a:rPr>
              <a:t> </a:t>
            </a:r>
            <a:r>
              <a:rPr lang="tr-TR" sz="2000" i="1" dirty="0" err="1" smtClean="0">
                <a:solidFill>
                  <a:srgbClr val="000000"/>
                </a:solidFill>
              </a:rPr>
              <a:t>methods</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Kernel</a:t>
            </a:r>
            <a:r>
              <a:rPr lang="tr-TR" sz="2000" b="1" i="1" dirty="0" smtClean="0">
                <a:solidFill>
                  <a:srgbClr val="000000"/>
                </a:solidFill>
              </a:rPr>
              <a:t> </a:t>
            </a:r>
            <a:r>
              <a:rPr lang="tr-TR" sz="2000" b="1" i="1" dirty="0" err="1" smtClean="0">
                <a:solidFill>
                  <a:srgbClr val="000000"/>
                </a:solidFill>
              </a:rPr>
              <a:t>based</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Support</a:t>
            </a:r>
            <a:r>
              <a:rPr lang="tr-TR" sz="2000" i="1" dirty="0" smtClean="0">
                <a:solidFill>
                  <a:srgbClr val="000000"/>
                </a:solidFill>
              </a:rPr>
              <a:t> </a:t>
            </a:r>
            <a:r>
              <a:rPr lang="tr-TR" sz="2000" i="1" dirty="0" err="1" smtClean="0">
                <a:solidFill>
                  <a:srgbClr val="000000"/>
                </a:solidFill>
              </a:rPr>
              <a:t>vector</a:t>
            </a:r>
            <a:r>
              <a:rPr lang="tr-TR" sz="2000" i="1" dirty="0" smtClean="0">
                <a:solidFill>
                  <a:srgbClr val="000000"/>
                </a:solidFill>
              </a:rPr>
              <a:t> </a:t>
            </a:r>
            <a:r>
              <a:rPr lang="tr-TR" sz="2000" i="1" dirty="0" err="1" smtClean="0">
                <a:solidFill>
                  <a:srgbClr val="000000"/>
                </a:solidFill>
              </a:rPr>
              <a:t>machines</a:t>
            </a:r>
            <a:r>
              <a:rPr lang="tr-TR" sz="2000" i="1" dirty="0" smtClean="0">
                <a:solidFill>
                  <a:srgbClr val="000000"/>
                </a:solidFill>
              </a:rPr>
              <a:t>, </a:t>
            </a:r>
            <a:r>
              <a:rPr lang="tr-TR" sz="2000" i="1" dirty="0" err="1" smtClean="0">
                <a:solidFill>
                  <a:srgbClr val="000000"/>
                </a:solidFill>
              </a:rPr>
              <a:t>partial</a:t>
            </a:r>
            <a:r>
              <a:rPr lang="tr-TR" sz="2000" i="1" dirty="0" smtClean="0">
                <a:solidFill>
                  <a:srgbClr val="000000"/>
                </a:solidFill>
              </a:rPr>
              <a:t> </a:t>
            </a:r>
            <a:r>
              <a:rPr lang="tr-TR" sz="2000" i="1" dirty="0" err="1" smtClean="0">
                <a:solidFill>
                  <a:srgbClr val="000000"/>
                </a:solidFill>
              </a:rPr>
              <a:t>least</a:t>
            </a:r>
            <a:r>
              <a:rPr lang="tr-TR" sz="2000" i="1" dirty="0" smtClean="0">
                <a:solidFill>
                  <a:srgbClr val="000000"/>
                </a:solidFill>
              </a:rPr>
              <a:t> </a:t>
            </a:r>
            <a:r>
              <a:rPr lang="tr-TR" sz="2000" i="1" dirty="0" err="1" smtClean="0">
                <a:solidFill>
                  <a:srgbClr val="000000"/>
                </a:solidFill>
              </a:rPr>
              <a:t>squares</a:t>
            </a:r>
            <a:r>
              <a:rPr lang="tr-TR" sz="2000" i="1" dirty="0" smtClean="0">
                <a:solidFill>
                  <a:srgbClr val="000000"/>
                </a:solidFill>
              </a:rPr>
              <a:t>, </a:t>
            </a:r>
            <a:r>
              <a:rPr lang="tr-TR" sz="2000" i="1" dirty="0" err="1" smtClean="0">
                <a:solidFill>
                  <a:srgbClr val="000000"/>
                </a:solidFill>
              </a:rPr>
              <a:t>Gaussian</a:t>
            </a:r>
            <a:r>
              <a:rPr lang="tr-TR" sz="2000" i="1" dirty="0" smtClean="0">
                <a:solidFill>
                  <a:srgbClr val="000000"/>
                </a:solidFill>
              </a:rPr>
              <a:t> </a:t>
            </a:r>
            <a:r>
              <a:rPr lang="tr-TR" sz="2000" i="1" dirty="0" err="1" smtClean="0">
                <a:solidFill>
                  <a:srgbClr val="000000"/>
                </a:solidFill>
              </a:rPr>
              <a:t>process</a:t>
            </a:r>
            <a:r>
              <a:rPr lang="tr-TR" sz="2000" i="1" dirty="0" smtClean="0">
                <a:solidFill>
                  <a:srgbClr val="000000"/>
                </a:solidFill>
              </a:rPr>
              <a:t> </a:t>
            </a:r>
            <a:r>
              <a:rPr lang="tr-TR" sz="2000" i="1" dirty="0" err="1" smtClean="0">
                <a:solidFill>
                  <a:srgbClr val="000000"/>
                </a:solidFill>
              </a:rPr>
              <a:t>regression</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Penalized</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Ridge</a:t>
            </a:r>
            <a:r>
              <a:rPr lang="tr-TR" sz="2000" i="1" dirty="0" smtClean="0">
                <a:solidFill>
                  <a:srgbClr val="000000"/>
                </a:solidFill>
              </a:rPr>
              <a:t> </a:t>
            </a:r>
            <a:r>
              <a:rPr lang="tr-TR" sz="2000" i="1" dirty="0" err="1" smtClean="0">
                <a:solidFill>
                  <a:srgbClr val="000000"/>
                </a:solidFill>
              </a:rPr>
              <a:t>regression</a:t>
            </a:r>
            <a:r>
              <a:rPr lang="tr-TR" sz="2000" i="1" dirty="0" smtClean="0">
                <a:solidFill>
                  <a:srgbClr val="000000"/>
                </a:solidFill>
              </a:rPr>
              <a:t>, </a:t>
            </a:r>
            <a:r>
              <a:rPr lang="tr-TR" sz="2000" i="1" dirty="0" err="1" smtClean="0">
                <a:solidFill>
                  <a:srgbClr val="000000"/>
                </a:solidFill>
              </a:rPr>
              <a:t>lasso</a:t>
            </a:r>
            <a:r>
              <a:rPr lang="tr-TR" sz="2000" i="1" dirty="0" smtClean="0">
                <a:solidFill>
                  <a:srgbClr val="000000"/>
                </a:solidFill>
              </a:rPr>
              <a:t>, </a:t>
            </a:r>
            <a:r>
              <a:rPr lang="tr-TR" sz="2000" i="1" dirty="0" err="1" smtClean="0">
                <a:solidFill>
                  <a:srgbClr val="000000"/>
                </a:solidFill>
              </a:rPr>
              <a:t>elastic</a:t>
            </a:r>
            <a:r>
              <a:rPr lang="tr-TR" sz="2000" i="1" dirty="0" smtClean="0">
                <a:solidFill>
                  <a:srgbClr val="000000"/>
                </a:solidFill>
              </a:rPr>
              <a:t> net, </a:t>
            </a:r>
            <a:r>
              <a:rPr lang="tr-TR" sz="2000" i="1" dirty="0" err="1" smtClean="0">
                <a:solidFill>
                  <a:srgbClr val="000000"/>
                </a:solidFill>
              </a:rPr>
              <a:t>penalized</a:t>
            </a:r>
            <a:r>
              <a:rPr lang="tr-TR" sz="2000" i="1" dirty="0" smtClean="0">
                <a:solidFill>
                  <a:srgbClr val="000000"/>
                </a:solidFill>
              </a:rPr>
              <a:t> </a:t>
            </a:r>
            <a:r>
              <a:rPr lang="tr-TR" sz="2000" i="1" dirty="0" err="1" smtClean="0">
                <a:solidFill>
                  <a:srgbClr val="000000"/>
                </a:solidFill>
              </a:rPr>
              <a:t>logistic</a:t>
            </a:r>
            <a:r>
              <a:rPr lang="tr-TR" sz="2000" i="1" dirty="0" smtClean="0">
                <a:solidFill>
                  <a:srgbClr val="000000"/>
                </a:solidFill>
              </a:rPr>
              <a:t> </a:t>
            </a:r>
            <a:r>
              <a:rPr lang="tr-TR" sz="2000" i="1" dirty="0" err="1" smtClean="0">
                <a:solidFill>
                  <a:srgbClr val="000000"/>
                </a:solidFill>
              </a:rPr>
              <a:t>regression</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penalized</a:t>
            </a:r>
            <a:r>
              <a:rPr lang="tr-TR" sz="2000" i="1" dirty="0" smtClean="0">
                <a:solidFill>
                  <a:srgbClr val="000000"/>
                </a:solidFill>
              </a:rPr>
              <a:t> </a:t>
            </a:r>
            <a:r>
              <a:rPr lang="tr-TR" sz="2000" i="1" dirty="0" err="1" smtClean="0">
                <a:solidFill>
                  <a:srgbClr val="000000"/>
                </a:solidFill>
              </a:rPr>
              <a:t>discriminant</a:t>
            </a:r>
            <a:r>
              <a:rPr lang="tr-TR" sz="2000" i="1" dirty="0" smtClean="0">
                <a:solidFill>
                  <a:srgbClr val="000000"/>
                </a:solidFill>
              </a:rPr>
              <a:t> </a:t>
            </a:r>
            <a:r>
              <a:rPr lang="tr-TR" sz="2000" i="1" dirty="0" err="1" smtClean="0">
                <a:solidFill>
                  <a:srgbClr val="000000"/>
                </a:solidFill>
              </a:rPr>
              <a:t>analysis</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Neural</a:t>
            </a:r>
            <a:r>
              <a:rPr lang="tr-TR" sz="2000" b="1" i="1" dirty="0" smtClean="0">
                <a:solidFill>
                  <a:srgbClr val="000000"/>
                </a:solidFill>
              </a:rPr>
              <a:t>-</a:t>
            </a:r>
            <a:r>
              <a:rPr lang="tr-TR" sz="2000" b="1" i="1" dirty="0" err="1" smtClean="0">
                <a:solidFill>
                  <a:srgbClr val="000000"/>
                </a:solidFill>
              </a:rPr>
              <a:t>networks</a:t>
            </a:r>
            <a:r>
              <a:rPr lang="tr-TR" sz="2000" b="1" i="1" dirty="0" smtClean="0">
                <a:solidFill>
                  <a:srgbClr val="000000"/>
                </a:solidFill>
              </a:rPr>
              <a:t> </a:t>
            </a:r>
            <a:r>
              <a:rPr lang="tr-TR" sz="2000" b="1" i="1" dirty="0" err="1" smtClean="0">
                <a:solidFill>
                  <a:srgbClr val="000000"/>
                </a:solidFill>
              </a:rPr>
              <a:t>based</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Multi</a:t>
            </a:r>
            <a:r>
              <a:rPr lang="tr-TR" sz="2000" i="1" dirty="0" smtClean="0">
                <a:solidFill>
                  <a:srgbClr val="000000"/>
                </a:solidFill>
              </a:rPr>
              <a:t>-</a:t>
            </a:r>
            <a:r>
              <a:rPr lang="tr-TR" sz="2000" i="1" dirty="0" err="1" smtClean="0">
                <a:solidFill>
                  <a:srgbClr val="000000"/>
                </a:solidFill>
              </a:rPr>
              <a:t>layer</a:t>
            </a:r>
            <a:r>
              <a:rPr lang="tr-TR" sz="2000" i="1" dirty="0" smtClean="0">
                <a:solidFill>
                  <a:srgbClr val="000000"/>
                </a:solidFill>
              </a:rPr>
              <a:t> </a:t>
            </a:r>
            <a:r>
              <a:rPr lang="tr-TR" sz="2000" i="1" dirty="0" err="1" smtClean="0">
                <a:solidFill>
                  <a:srgbClr val="000000"/>
                </a:solidFill>
              </a:rPr>
              <a:t>perceptron</a:t>
            </a:r>
            <a:r>
              <a:rPr lang="tr-TR" sz="2000" i="1" dirty="0" smtClean="0">
                <a:solidFill>
                  <a:srgbClr val="000000"/>
                </a:solidFill>
              </a:rPr>
              <a:t>, </a:t>
            </a:r>
            <a:r>
              <a:rPr lang="tr-TR" sz="2000" i="1" dirty="0" err="1" smtClean="0">
                <a:solidFill>
                  <a:srgbClr val="000000"/>
                </a:solidFill>
              </a:rPr>
              <a:t>deep</a:t>
            </a:r>
            <a:r>
              <a:rPr lang="tr-TR" sz="2000" i="1" dirty="0" smtClean="0">
                <a:solidFill>
                  <a:srgbClr val="000000"/>
                </a:solidFill>
              </a:rPr>
              <a:t> </a:t>
            </a:r>
            <a:r>
              <a:rPr lang="tr-TR" sz="2000" i="1" dirty="0" err="1" smtClean="0">
                <a:solidFill>
                  <a:srgbClr val="000000"/>
                </a:solidFill>
              </a:rPr>
              <a:t>neural</a:t>
            </a:r>
            <a:r>
              <a:rPr lang="tr-TR" sz="2000" i="1" dirty="0" smtClean="0">
                <a:solidFill>
                  <a:srgbClr val="000000"/>
                </a:solidFill>
              </a:rPr>
              <a:t>-</a:t>
            </a:r>
            <a:r>
              <a:rPr lang="tr-TR" sz="2000" i="1" dirty="0" err="1" smtClean="0">
                <a:solidFill>
                  <a:srgbClr val="000000"/>
                </a:solidFill>
              </a:rPr>
              <a:t>networks</a:t>
            </a:r>
            <a:r>
              <a:rPr lang="tr-TR" sz="2000" i="1" dirty="0" smtClean="0">
                <a:solidFill>
                  <a:srgbClr val="000000"/>
                </a:solidFill>
              </a:rPr>
              <a:t>,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fontAlgn="base"/>
            <a:r>
              <a:rPr lang="tr-TR" sz="2000" b="1" i="1" dirty="0" err="1" smtClean="0">
                <a:solidFill>
                  <a:srgbClr val="000000"/>
                </a:solidFill>
              </a:rPr>
              <a:t>Other</a:t>
            </a:r>
            <a:r>
              <a:rPr lang="tr-TR" sz="2000" b="1" i="1" dirty="0" smtClean="0">
                <a:solidFill>
                  <a:srgbClr val="000000"/>
                </a:solidFill>
              </a:rPr>
              <a:t> </a:t>
            </a:r>
            <a:r>
              <a:rPr lang="tr-TR" sz="2000" b="1" i="1" dirty="0" err="1" smtClean="0">
                <a:solidFill>
                  <a:srgbClr val="000000"/>
                </a:solidFill>
              </a:rPr>
              <a:t>models</a:t>
            </a:r>
            <a:r>
              <a:rPr lang="tr-TR" sz="2000" b="1" i="1" dirty="0" smtClean="0">
                <a:solidFill>
                  <a:srgbClr val="000000"/>
                </a:solidFill>
              </a:rPr>
              <a:t>: </a:t>
            </a:r>
            <a:r>
              <a:rPr lang="tr-TR" sz="2000" i="1" dirty="0" err="1" smtClean="0">
                <a:solidFill>
                  <a:srgbClr val="000000"/>
                </a:solidFill>
              </a:rPr>
              <a:t>Naive</a:t>
            </a:r>
            <a:r>
              <a:rPr lang="tr-TR" sz="2000" i="1" dirty="0" smtClean="0">
                <a:solidFill>
                  <a:srgbClr val="000000"/>
                </a:solidFill>
              </a:rPr>
              <a:t>-</a:t>
            </a:r>
            <a:r>
              <a:rPr lang="tr-TR" sz="2000" i="1" dirty="0" err="1" smtClean="0">
                <a:solidFill>
                  <a:srgbClr val="000000"/>
                </a:solidFill>
              </a:rPr>
              <a:t>Bayes</a:t>
            </a:r>
            <a:r>
              <a:rPr lang="tr-TR" sz="2000" i="1" dirty="0" smtClean="0">
                <a:solidFill>
                  <a:srgbClr val="000000"/>
                </a:solidFill>
              </a:rPr>
              <a:t>, k-</a:t>
            </a:r>
            <a:r>
              <a:rPr lang="tr-TR" sz="2000" i="1" dirty="0" err="1" smtClean="0">
                <a:solidFill>
                  <a:srgbClr val="000000"/>
                </a:solidFill>
              </a:rPr>
              <a:t>nearest</a:t>
            </a:r>
            <a:r>
              <a:rPr lang="tr-TR" sz="2000" i="1" dirty="0" smtClean="0">
                <a:solidFill>
                  <a:srgbClr val="000000"/>
                </a:solidFill>
              </a:rPr>
              <a:t> </a:t>
            </a:r>
            <a:r>
              <a:rPr lang="tr-TR" sz="2000" i="1" dirty="0" err="1" smtClean="0">
                <a:solidFill>
                  <a:srgbClr val="000000"/>
                </a:solidFill>
              </a:rPr>
              <a:t>neighbors</a:t>
            </a:r>
            <a:r>
              <a:rPr lang="tr-TR" sz="2000" i="1" dirty="0" smtClean="0">
                <a:solidFill>
                  <a:srgbClr val="000000"/>
                </a:solidFill>
              </a:rPr>
              <a:t>, MARS, </a:t>
            </a:r>
            <a:r>
              <a:rPr lang="tr-TR" sz="2000" i="1" dirty="0" err="1" smtClean="0">
                <a:solidFill>
                  <a:srgbClr val="000000"/>
                </a:solidFill>
              </a:rPr>
              <a:t>etc</a:t>
            </a:r>
            <a:r>
              <a:rPr lang="tr-TR" sz="2000" i="1" dirty="0" smtClean="0">
                <a:solidFill>
                  <a:srgbClr val="000000"/>
                </a:solidFill>
              </a:rPr>
              <a:t>.</a:t>
            </a:r>
            <a:endParaRPr lang="tr-TR" sz="2000" i="1" dirty="0" smtClean="0">
              <a:solidFill>
                <a:srgbClr val="444444"/>
              </a:solidFill>
            </a:endParaRPr>
          </a:p>
          <a:p>
            <a:pPr algn="just"/>
            <a:endParaRPr lang="tr-TR" sz="2000" dirty="0" smtClean="0"/>
          </a:p>
          <a:p>
            <a:pPr algn="just"/>
            <a:endParaRPr lang="tr-TR" sz="2000" dirty="0" smtClean="0"/>
          </a:p>
          <a:p>
            <a:pPr algn="just"/>
            <a:endParaRPr lang="tr-TR" sz="2000" dirty="0" smtClean="0"/>
          </a:p>
          <a:p>
            <a:pPr algn="just"/>
            <a:endParaRPr lang="tr-TR" sz="2000" dirty="0" smtClean="0"/>
          </a:p>
          <a:p>
            <a:pPr algn="just"/>
            <a:endParaRPr lang="tr-TR" sz="2000" dirty="0"/>
          </a:p>
        </p:txBody>
      </p:sp>
      <p:sp>
        <p:nvSpPr>
          <p:cNvPr id="11" name="10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FEATURE SELECTION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400600"/>
          </a:xfrm>
        </p:spPr>
        <p:txBody>
          <a:bodyPr>
            <a:normAutofit/>
          </a:bodyPr>
          <a:lstStyle/>
          <a:p>
            <a:pPr marL="228600" indent="-228600" algn="just"/>
            <a:r>
              <a:rPr lang="tr-TR" sz="2000" dirty="0" err="1" smtClean="0">
                <a:latin typeface="Times New Roman" pitchFamily="18" charset="0"/>
                <a:cs typeface="Times New Roman" pitchFamily="18" charset="0"/>
              </a:rPr>
              <a:t>Identification</a:t>
            </a:r>
            <a:r>
              <a:rPr lang="tr-TR" sz="2000" dirty="0" smtClean="0">
                <a:latin typeface="Times New Roman" pitchFamily="18" charset="0"/>
                <a:cs typeface="Times New Roman" pitchFamily="18" charset="0"/>
              </a:rPr>
              <a:t> of </a:t>
            </a:r>
            <a:r>
              <a:rPr lang="tr-TR" sz="2000" dirty="0" err="1" smtClean="0">
                <a:latin typeface="Times New Roman" pitchFamily="18" charset="0"/>
                <a:cs typeface="Times New Roman" pitchFamily="18" charset="0"/>
              </a:rPr>
              <a:t>the</a:t>
            </a:r>
            <a:r>
              <a:rPr lang="tr-TR" sz="2000" dirty="0" smtClean="0">
                <a:latin typeface="Times New Roman" pitchFamily="18" charset="0"/>
                <a:cs typeface="Times New Roman" pitchFamily="18" charset="0"/>
              </a:rPr>
              <a:t> minimum set of </a:t>
            </a:r>
            <a:r>
              <a:rPr lang="tr-TR" sz="2000" dirty="0" err="1" smtClean="0">
                <a:latin typeface="Times New Roman" pitchFamily="18" charset="0"/>
                <a:cs typeface="Times New Roman" pitchFamily="18" charset="0"/>
              </a:rPr>
              <a:t>features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that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achieves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maximum</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predictive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performance</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Simple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and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cheaper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collection</a:t>
            </a:r>
            <a:r>
              <a:rPr lang="tr-TR" sz="2000" dirty="0" smtClean="0">
                <a:latin typeface="Times New Roman" pitchFamily="18" charset="0"/>
                <a:cs typeface="Times New Roman" pitchFamily="18" charset="0"/>
              </a:rPr>
              <a:t> of data</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Less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complex</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more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interpretable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models</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smtClean="0">
                <a:latin typeface="Times New Roman" pitchFamily="18" charset="0"/>
                <a:cs typeface="Times New Roman" pitchFamily="18" charset="0"/>
              </a:rPr>
              <a:t>May </a:t>
            </a:r>
            <a:r>
              <a:rPr lang="tr-TR" sz="2000" dirty="0" err="1" smtClean="0">
                <a:latin typeface="Times New Roman" pitchFamily="18" charset="0"/>
                <a:cs typeface="Times New Roman" pitchFamily="18" charset="0"/>
              </a:rPr>
              <a:t>improve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the</a:t>
            </a:r>
            <a:r>
              <a:rPr lang="tr-TR" sz="2000" dirty="0" smtClean="0">
                <a:latin typeface="Times New Roman" pitchFamily="18" charset="0"/>
                <a:cs typeface="Times New Roman" pitchFamily="18" charset="0"/>
              </a:rPr>
              <a:t> model </a:t>
            </a:r>
            <a:r>
              <a:rPr lang="tr-TR" sz="2000" dirty="0" err="1" smtClean="0">
                <a:latin typeface="Times New Roman" pitchFamily="18" charset="0"/>
                <a:cs typeface="Times New Roman" pitchFamily="18" charset="0"/>
              </a:rPr>
              <a:t>performance</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smtClean="0">
                <a:latin typeface="Times New Roman" pitchFamily="18" charset="0"/>
                <a:cs typeface="Times New Roman" pitchFamily="18" charset="0"/>
              </a:rPr>
              <a:t>May </a:t>
            </a:r>
            <a:r>
              <a:rPr lang="tr-TR" sz="2000" dirty="0" err="1" smtClean="0">
                <a:latin typeface="Times New Roman" pitchFamily="18" charset="0"/>
                <a:cs typeface="Times New Roman" pitchFamily="18" charset="0"/>
              </a:rPr>
              <a:t>overcome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overfitting</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smtClean="0">
                <a:latin typeface="Times New Roman" pitchFamily="18" charset="0"/>
                <a:cs typeface="Times New Roman" pitchFamily="18" charset="0"/>
              </a:rPr>
              <a:t>May </a:t>
            </a:r>
            <a:r>
              <a:rPr lang="tr-TR" sz="2000" dirty="0" err="1" smtClean="0">
                <a:latin typeface="Times New Roman" pitchFamily="18" charset="0"/>
                <a:cs typeface="Times New Roman" pitchFamily="18" charset="0"/>
              </a:rPr>
              <a:t>overcome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the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curse</a:t>
            </a:r>
            <a:r>
              <a:rPr lang="tr-TR" sz="2000" dirty="0" smtClean="0">
                <a:latin typeface="Times New Roman" pitchFamily="18" charset="0"/>
                <a:cs typeface="Times New Roman" pitchFamily="18" charset="0"/>
              </a:rPr>
              <a:t> of </a:t>
            </a:r>
            <a:r>
              <a:rPr lang="tr-TR" sz="2000" dirty="0" err="1" smtClean="0">
                <a:latin typeface="Times New Roman" pitchFamily="18" charset="0"/>
                <a:cs typeface="Times New Roman" pitchFamily="18" charset="0"/>
              </a:rPr>
              <a:t>dimensionality</a:t>
            </a:r>
            <a:r>
              <a:rPr lang="tr-TR" sz="2000" dirty="0" smtClean="0">
                <a:latin typeface="Times New Roman" pitchFamily="18" charset="0"/>
                <a:cs typeface="Times New Roman" pitchFamily="18" charset="0"/>
              </a:rPr>
              <a:t> problem</a:t>
            </a:r>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4422292"/>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FEATURE SELECTION</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733256"/>
          </a:xfrm>
        </p:spPr>
        <p:txBody>
          <a:bodyPr>
            <a:normAutofit lnSpcReduction="10000"/>
          </a:bodyPr>
          <a:lstStyle/>
          <a:p>
            <a:pPr marL="228600" indent="-228600" algn="just"/>
            <a:r>
              <a:rPr lang="tr-TR" sz="2000" dirty="0" err="1" smtClean="0">
                <a:latin typeface="Times New Roman" pitchFamily="18" charset="0"/>
                <a:cs typeface="Times New Roman" pitchFamily="18" charset="0"/>
              </a:rPr>
              <a:t>Filter</a:t>
            </a:r>
            <a:r>
              <a:rPr lang="tr-TR" sz="2000" dirty="0" smtClean="0">
                <a:latin typeface="Times New Roman" pitchFamily="18" charset="0"/>
                <a:cs typeface="Times New Roman" pitchFamily="18" charset="0"/>
              </a:rPr>
              <a:t> &amp; </a:t>
            </a:r>
            <a:r>
              <a:rPr lang="tr-TR" sz="2000" dirty="0" err="1" smtClean="0">
                <a:latin typeface="Times New Roman" pitchFamily="18" charset="0"/>
                <a:cs typeface="Times New Roman" pitchFamily="18" charset="0"/>
              </a:rPr>
              <a:t>wrapper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methods</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Forward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backward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and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stepwise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selection</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Recursive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feature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elimination</a:t>
            </a:r>
            <a:r>
              <a:rPr lang="tr-TR" sz="2000" dirty="0" smtClean="0">
                <a:latin typeface="Times New Roman" pitchFamily="18" charset="0"/>
                <a:cs typeface="Times New Roman" pitchFamily="18" charset="0"/>
              </a:rPr>
              <a:t> (</a:t>
            </a:r>
            <a:r>
              <a:rPr lang="tr-TR" sz="2000" dirty="0" err="1" smtClean="0">
                <a:solidFill>
                  <a:srgbClr val="2A14AC"/>
                </a:solidFill>
                <a:latin typeface="Lucida Console" pitchFamily="49" charset="0"/>
                <a:cs typeface="Times New Roman" pitchFamily="18" charset="0"/>
              </a:rPr>
              <a:t>caret</a:t>
            </a:r>
            <a:r>
              <a:rPr lang="tr-TR" sz="2000" dirty="0" smtClean="0">
                <a:solidFill>
                  <a:srgbClr val="2A14AC"/>
                </a:solidFill>
                <a:latin typeface="Lucida Console" pitchFamily="49" charset="0"/>
                <a:cs typeface="Times New Roman" pitchFamily="18" charset="0"/>
              </a:rPr>
              <a:t>:::</a:t>
            </a:r>
            <a:r>
              <a:rPr lang="tr-TR" sz="2000" dirty="0" err="1" smtClean="0">
                <a:solidFill>
                  <a:srgbClr val="2A14AC"/>
                </a:solidFill>
                <a:latin typeface="Lucida Console" pitchFamily="49" charset="0"/>
                <a:cs typeface="Times New Roman" pitchFamily="18" charset="0"/>
              </a:rPr>
              <a:t>rfe</a:t>
            </a:r>
            <a:r>
              <a:rPr lang="tr-TR" sz="2000" dirty="0" smtClean="0">
                <a:latin typeface="Times New Roman" pitchFamily="18" charset="0"/>
                <a:cs typeface="Times New Roman" pitchFamily="18" charset="0"/>
              </a:rPr>
              <a:t>)</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Genetic</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algorithms</a:t>
            </a:r>
            <a:r>
              <a:rPr lang="tr-TR" sz="2000" dirty="0" smtClean="0">
                <a:latin typeface="Times New Roman" pitchFamily="18" charset="0"/>
                <a:cs typeface="Times New Roman" pitchFamily="18" charset="0"/>
              </a:rPr>
              <a:t> (</a:t>
            </a:r>
            <a:r>
              <a:rPr lang="tr-TR" sz="2000" dirty="0" err="1" smtClean="0">
                <a:solidFill>
                  <a:srgbClr val="2A14AC"/>
                </a:solidFill>
                <a:latin typeface="Lucida Console" pitchFamily="49" charset="0"/>
                <a:cs typeface="Times New Roman" pitchFamily="18" charset="0"/>
              </a:rPr>
              <a:t>caret</a:t>
            </a:r>
            <a:r>
              <a:rPr lang="tr-TR" sz="2000" dirty="0" smtClean="0">
                <a:solidFill>
                  <a:srgbClr val="2A14AC"/>
                </a:solidFill>
                <a:latin typeface="Lucida Console" pitchFamily="49" charset="0"/>
                <a:cs typeface="Times New Roman" pitchFamily="18" charset="0"/>
              </a:rPr>
              <a:t>:::</a:t>
            </a:r>
            <a:r>
              <a:rPr lang="tr-TR" sz="2000" dirty="0" err="1" smtClean="0">
                <a:solidFill>
                  <a:srgbClr val="2A14AC"/>
                </a:solidFill>
                <a:latin typeface="Lucida Console" pitchFamily="49" charset="0"/>
                <a:cs typeface="Times New Roman" pitchFamily="18" charset="0"/>
              </a:rPr>
              <a:t>gafs</a:t>
            </a:r>
            <a:r>
              <a:rPr lang="tr-TR" sz="2000" dirty="0" smtClean="0">
                <a:latin typeface="Lucida Console" pitchFamily="49" charset="0"/>
                <a:cs typeface="Times New Roman" pitchFamily="18" charset="0"/>
              </a:rPr>
              <a:t>)</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Simulated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annealing</a:t>
            </a:r>
            <a:r>
              <a:rPr lang="tr-TR" sz="2000" dirty="0" smtClean="0">
                <a:latin typeface="Times New Roman" pitchFamily="18" charset="0"/>
                <a:cs typeface="Times New Roman" pitchFamily="18" charset="0"/>
              </a:rPr>
              <a:t> (</a:t>
            </a:r>
            <a:r>
              <a:rPr lang="tr-TR" sz="2000" dirty="0" err="1" smtClean="0">
                <a:solidFill>
                  <a:srgbClr val="2A14AC"/>
                </a:solidFill>
                <a:latin typeface="Lucida Console" pitchFamily="49" charset="0"/>
                <a:cs typeface="Times New Roman" pitchFamily="18" charset="0"/>
              </a:rPr>
              <a:t>caret</a:t>
            </a:r>
            <a:r>
              <a:rPr lang="tr-TR" sz="2000" dirty="0" smtClean="0">
                <a:solidFill>
                  <a:srgbClr val="2A14AC"/>
                </a:solidFill>
                <a:latin typeface="Lucida Console" pitchFamily="49" charset="0"/>
                <a:cs typeface="Times New Roman" pitchFamily="18" charset="0"/>
              </a:rPr>
              <a:t>:::</a:t>
            </a:r>
            <a:r>
              <a:rPr lang="tr-TR" sz="2000" dirty="0" err="1" smtClean="0">
                <a:solidFill>
                  <a:srgbClr val="2A14AC"/>
                </a:solidFill>
                <a:latin typeface="Lucida Console" pitchFamily="49" charset="0"/>
                <a:cs typeface="Times New Roman" pitchFamily="18" charset="0"/>
              </a:rPr>
              <a:t>safs</a:t>
            </a:r>
            <a:r>
              <a:rPr lang="tr-TR" sz="2000" dirty="0" smtClean="0">
                <a:latin typeface="Times New Roman" pitchFamily="18" charset="0"/>
                <a:cs typeface="Times New Roman" pitchFamily="18" charset="0"/>
              </a:rPr>
              <a:t>)</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i="1" dirty="0" smtClean="0">
                <a:latin typeface="Times New Roman" pitchFamily="18" charset="0"/>
                <a:cs typeface="Times New Roman" pitchFamily="18" charset="0"/>
              </a:rPr>
              <a:t>t</a:t>
            </a:r>
            <a:r>
              <a:rPr lang="tr-TR" sz="2000" dirty="0" smtClean="0">
                <a:latin typeface="Times New Roman" pitchFamily="18" charset="0"/>
                <a:cs typeface="Times New Roman" pitchFamily="18" charset="0"/>
              </a:rPr>
              <a:t>-test,  ANOVA</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Wrapper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methods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Computationally</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expensive</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Filter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methods</a:t>
            </a:r>
            <a:r>
              <a:rPr lang="tr-TR" sz="2000" dirty="0" smtClean="0">
                <a:latin typeface="Times New Roman" pitchFamily="18" charset="0"/>
                <a:cs typeface="Times New Roman" pitchFamily="18" charset="0"/>
              </a:rPr>
              <a:t>: (i) </a:t>
            </a:r>
            <a:r>
              <a:rPr lang="tr-TR" sz="2000" dirty="0" err="1" smtClean="0">
                <a:latin typeface="Times New Roman" pitchFamily="18" charset="0"/>
                <a:cs typeface="Times New Roman" pitchFamily="18" charset="0"/>
              </a:rPr>
              <a:t>Univariate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selection</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may</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result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to</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models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with</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highly</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correlated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features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ii</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does</a:t>
            </a:r>
            <a:r>
              <a:rPr lang="tr-TR" sz="2000" dirty="0" smtClean="0">
                <a:latin typeface="Times New Roman" pitchFamily="18" charset="0"/>
                <a:cs typeface="Times New Roman" pitchFamily="18" charset="0"/>
              </a:rPr>
              <a:t> not </a:t>
            </a:r>
            <a:r>
              <a:rPr lang="tr-TR" sz="2000" dirty="0" err="1" smtClean="0">
                <a:latin typeface="Times New Roman" pitchFamily="18" charset="0"/>
                <a:cs typeface="Times New Roman" pitchFamily="18" charset="0"/>
              </a:rPr>
              <a:t>consider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the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interactions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between</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features</a:t>
            </a:r>
            <a:endParaRPr lang="tr-TR" sz="2000" dirty="0" smtClean="0">
              <a:latin typeface="Times New Roman" pitchFamily="18" charset="0"/>
              <a:cs typeface="Times New Roman" pitchFamily="18" charset="0"/>
            </a:endParaRPr>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4422292"/>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SPARSE MODELS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7524328" cy="5733256"/>
          </a:xfrm>
        </p:spPr>
        <p:txBody>
          <a:bodyPr>
            <a:normAutofit/>
          </a:bodyPr>
          <a:lstStyle/>
          <a:p>
            <a:pPr marL="228600" indent="-228600" algn="just"/>
            <a:r>
              <a:rPr lang="tr-TR" sz="2000" dirty="0" err="1" smtClean="0">
                <a:latin typeface="Times New Roman" pitchFamily="18" charset="0"/>
                <a:cs typeface="Times New Roman" pitchFamily="18" charset="0"/>
              </a:rPr>
              <a:t>The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lasso</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smtClean="0">
                <a:latin typeface="Times New Roman" pitchFamily="18" charset="0"/>
                <a:cs typeface="Times New Roman" pitchFamily="18" charset="0"/>
              </a:rPr>
              <a:t>L1-norm-</a:t>
            </a:r>
            <a:r>
              <a:rPr lang="tr-TR" sz="2000" dirty="0" err="1" smtClean="0">
                <a:latin typeface="Times New Roman" pitchFamily="18" charset="0"/>
                <a:cs typeface="Times New Roman" pitchFamily="18" charset="0"/>
              </a:rPr>
              <a:t>based</a:t>
            </a:r>
            <a:r>
              <a:rPr lang="tr-TR" sz="2000" dirty="0" smtClean="0">
                <a:latin typeface="Times New Roman" pitchFamily="18" charset="0"/>
                <a:cs typeface="Times New Roman" pitchFamily="18" charset="0"/>
              </a:rPr>
              <a:t> SVM</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Sparse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discriminant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analysis</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Nearest</a:t>
            </a:r>
            <a:r>
              <a:rPr lang="tr-TR" sz="2000" dirty="0" smtClean="0">
                <a:latin typeface="Times New Roman" pitchFamily="18" charset="0"/>
                <a:cs typeface="Times New Roman" pitchFamily="18" charset="0"/>
              </a:rPr>
              <a:t>-</a:t>
            </a:r>
            <a:r>
              <a:rPr lang="tr-TR" sz="2000" dirty="0" err="1" smtClean="0">
                <a:latin typeface="Times New Roman" pitchFamily="18" charset="0"/>
                <a:cs typeface="Times New Roman" pitchFamily="18" charset="0"/>
              </a:rPr>
              <a:t>shrunken</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centroids</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Poisson</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linear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discriminant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analysis</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VoomDDA</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classifiers</a:t>
            </a:r>
            <a:endParaRPr lang="tr-TR" sz="2000" dirty="0" smtClean="0">
              <a:latin typeface="Times New Roman" pitchFamily="18" charset="0"/>
              <a:cs typeface="Times New Roman" pitchFamily="18" charset="0"/>
            </a:endParaRPr>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4422292"/>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FEATURE IMPORTANCE</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4" name="2 İçerik Yer Tutucusu"/>
          <p:cNvSpPr>
            <a:spLocks noGrp="1"/>
          </p:cNvSpPr>
          <p:nvPr>
            <p:ph idx="1"/>
          </p:nvPr>
        </p:nvSpPr>
        <p:spPr>
          <a:xfrm>
            <a:off x="1619672" y="1124744"/>
            <a:ext cx="4309650" cy="5733256"/>
          </a:xfrm>
        </p:spPr>
        <p:txBody>
          <a:bodyPr>
            <a:normAutofit/>
          </a:bodyPr>
          <a:lstStyle/>
          <a:p>
            <a:pPr marL="228600" indent="-228600" algn="just"/>
            <a:r>
              <a:rPr lang="tr-TR" sz="2000" u="sng" dirty="0" smtClean="0">
                <a:latin typeface="Times New Roman" pitchFamily="18" charset="0"/>
                <a:cs typeface="Times New Roman" pitchFamily="18" charset="0"/>
              </a:rPr>
              <a:t>Model </a:t>
            </a:r>
            <a:r>
              <a:rPr lang="tr-TR" sz="2000" u="sng" dirty="0" err="1" smtClean="0">
                <a:latin typeface="Times New Roman" pitchFamily="18" charset="0"/>
                <a:cs typeface="Times New Roman" pitchFamily="18" charset="0"/>
              </a:rPr>
              <a:t>specific</a:t>
            </a:r>
            <a:r>
              <a:rPr lang="tr-TR" sz="2000" u="sng" dirty="0" smtClean="0">
                <a:latin typeface="Times New Roman" pitchFamily="18" charset="0"/>
                <a:cs typeface="Times New Roman" pitchFamily="18" charset="0"/>
              </a:rPr>
              <a:t> </a:t>
            </a:r>
            <a:r>
              <a:rPr lang="tr-TR" sz="2000" u="sng" dirty="0" err="1" smtClean="0">
                <a:latin typeface="Times New Roman" pitchFamily="18" charset="0"/>
                <a:cs typeface="Times New Roman" pitchFamily="18" charset="0"/>
              </a:rPr>
              <a:t>metrics</a:t>
            </a:r>
            <a:r>
              <a:rPr lang="tr-TR" sz="2000" u="sng" dirty="0" smtClean="0">
                <a:latin typeface="Times New Roman" pitchFamily="18" charset="0"/>
                <a:cs typeface="Times New Roman" pitchFamily="18" charset="0"/>
              </a:rPr>
              <a:t>:</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Linear</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models</a:t>
            </a:r>
            <a:r>
              <a:rPr lang="tr-TR" sz="2000" dirty="0" smtClean="0">
                <a:latin typeface="Times New Roman" pitchFamily="18" charset="0"/>
                <a:cs typeface="Times New Roman" pitchFamily="18" charset="0"/>
              </a:rPr>
              <a:t>: </a:t>
            </a:r>
            <a:r>
              <a:rPr lang="tr-TR" sz="2000" i="1" dirty="0" smtClean="0">
                <a:latin typeface="Times New Roman" pitchFamily="18" charset="0"/>
                <a:cs typeface="Times New Roman" pitchFamily="18" charset="0"/>
              </a:rPr>
              <a:t>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statistic</a:t>
            </a:r>
            <a:endParaRPr lang="tr-TR" sz="2000" dirty="0" smtClean="0">
              <a:latin typeface="Times New Roman" pitchFamily="18" charset="0"/>
              <a:cs typeface="Times New Roman" pitchFamily="18" charset="0"/>
            </a:endParaRP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Random</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forest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Pred</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accuracy</a:t>
            </a:r>
            <a:r>
              <a:rPr lang="tr-TR" sz="2000" dirty="0" smtClean="0">
                <a:latin typeface="Times New Roman" pitchFamily="18" charset="0"/>
                <a:cs typeface="Times New Roman" pitchFamily="18" charset="0"/>
              </a:rPr>
              <a:t> of </a:t>
            </a:r>
            <a:r>
              <a:rPr lang="tr-TR" sz="2000" dirty="0" err="1" smtClean="0">
                <a:latin typeface="Times New Roman" pitchFamily="18" charset="0"/>
                <a:cs typeface="Times New Roman" pitchFamily="18" charset="0"/>
              </a:rPr>
              <a:t>the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out</a:t>
            </a:r>
            <a:r>
              <a:rPr lang="tr-TR" sz="2000" dirty="0" smtClean="0">
                <a:latin typeface="Times New Roman" pitchFamily="18" charset="0"/>
                <a:cs typeface="Times New Roman" pitchFamily="18" charset="0"/>
              </a:rPr>
              <a:t>-of-</a:t>
            </a:r>
            <a:r>
              <a:rPr lang="tr-TR" sz="2000" dirty="0" err="1" smtClean="0">
                <a:latin typeface="Times New Roman" pitchFamily="18" charset="0"/>
                <a:cs typeface="Times New Roman" pitchFamily="18" charset="0"/>
              </a:rPr>
              <a:t>bag</a:t>
            </a:r>
            <a:r>
              <a:rPr lang="tr-TR" sz="2000" dirty="0" smtClean="0">
                <a:latin typeface="Times New Roman" pitchFamily="18" charset="0"/>
                <a:cs typeface="Times New Roman" pitchFamily="18" charset="0"/>
              </a:rPr>
              <a:t> data</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err="1" smtClean="0">
                <a:latin typeface="Times New Roman" pitchFamily="18" charset="0"/>
                <a:cs typeface="Times New Roman" pitchFamily="18" charset="0"/>
              </a:rPr>
              <a:t>Nearest</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shrunken</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centroids</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difference</a:t>
            </a:r>
            <a:r>
              <a:rPr lang="tr-TR" sz="2000" dirty="0" smtClean="0">
                <a:latin typeface="Times New Roman" pitchFamily="18" charset="0"/>
                <a:cs typeface="Times New Roman" pitchFamily="18" charset="0"/>
              </a:rPr>
              <a:t> </a:t>
            </a:r>
            <a:r>
              <a:rPr lang="tr-TR" sz="2000" dirty="0" err="1" smtClean="0">
                <a:latin typeface="Times New Roman" pitchFamily="18" charset="0"/>
                <a:cs typeface="Times New Roman" pitchFamily="18" charset="0"/>
              </a:rPr>
              <a:t>scores</a:t>
            </a:r>
            <a:r>
              <a:rPr lang="tr-TR" sz="2000" dirty="0" smtClean="0">
                <a:latin typeface="Times New Roman" pitchFamily="18" charset="0"/>
                <a:cs typeface="Times New Roman" pitchFamily="18" charset="0"/>
              </a:rPr>
              <a:t> </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u="sng" dirty="0" smtClean="0">
                <a:latin typeface="Times New Roman" pitchFamily="18" charset="0"/>
                <a:cs typeface="Times New Roman" pitchFamily="18" charset="0"/>
              </a:rPr>
              <a:t>Model </a:t>
            </a:r>
            <a:r>
              <a:rPr lang="tr-TR" sz="2000" u="sng" dirty="0" err="1" smtClean="0">
                <a:latin typeface="Times New Roman" pitchFamily="18" charset="0"/>
                <a:cs typeface="Times New Roman" pitchFamily="18" charset="0"/>
              </a:rPr>
              <a:t>independent</a:t>
            </a:r>
            <a:r>
              <a:rPr lang="tr-TR" sz="2000" u="sng" dirty="0" smtClean="0">
                <a:latin typeface="Times New Roman" pitchFamily="18" charset="0"/>
                <a:cs typeface="Times New Roman" pitchFamily="18" charset="0"/>
              </a:rPr>
              <a:t> </a:t>
            </a:r>
            <a:r>
              <a:rPr lang="tr-TR" sz="2000" u="sng" dirty="0" err="1" smtClean="0">
                <a:latin typeface="Times New Roman" pitchFamily="18" charset="0"/>
                <a:cs typeface="Times New Roman" pitchFamily="18" charset="0"/>
              </a:rPr>
              <a:t>metrics</a:t>
            </a:r>
            <a:r>
              <a:rPr lang="tr-TR" sz="2000" u="sng" dirty="0" smtClean="0">
                <a:latin typeface="Times New Roman" pitchFamily="18" charset="0"/>
                <a:cs typeface="Times New Roman" pitchFamily="18" charset="0"/>
              </a:rPr>
              <a:t>:</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dirty="0" smtClean="0">
                <a:latin typeface="Times New Roman" pitchFamily="18" charset="0"/>
                <a:cs typeface="Times New Roman" pitchFamily="18" charset="0"/>
              </a:rPr>
              <a:t>AUC</a:t>
            </a:r>
          </a:p>
          <a:p>
            <a:pPr marL="228600" indent="-228600" algn="just"/>
            <a:endParaRPr lang="tr-TR" sz="2000" dirty="0" smtClean="0">
              <a:latin typeface="Times New Roman" pitchFamily="18" charset="0"/>
              <a:cs typeface="Times New Roman" pitchFamily="18" charset="0"/>
            </a:endParaRPr>
          </a:p>
          <a:p>
            <a:pPr marL="228600" indent="-228600" algn="just"/>
            <a:r>
              <a:rPr lang="tr-TR" sz="2000" i="1" dirty="0" smtClean="0">
                <a:latin typeface="Times New Roman" pitchFamily="18" charset="0"/>
                <a:cs typeface="Times New Roman" pitchFamily="18" charset="0"/>
              </a:rPr>
              <a:t>R</a:t>
            </a:r>
            <a:r>
              <a:rPr lang="tr-TR" sz="2000" baseline="30000" dirty="0" smtClean="0">
                <a:latin typeface="Times New Roman" pitchFamily="18" charset="0"/>
                <a:cs typeface="Times New Roman" pitchFamily="18" charset="0"/>
              </a:rPr>
              <a:t>2</a:t>
            </a:r>
            <a:endParaRPr lang="tr-TR" sz="2000" dirty="0" smtClean="0">
              <a:latin typeface="Times New Roman" pitchFamily="18" charset="0"/>
              <a:cs typeface="Times New Roman" pitchFamily="18" charset="0"/>
            </a:endParaRPr>
          </a:p>
        </p:txBody>
      </p:sp>
      <p:pic>
        <p:nvPicPr>
          <p:cNvPr id="884738" name="Picture 2"/>
          <p:cNvPicPr>
            <a:picLocks noChangeAspect="1" noChangeArrowheads="1"/>
          </p:cNvPicPr>
          <p:nvPr/>
        </p:nvPicPr>
        <p:blipFill>
          <a:blip r:embed="rId3"/>
          <a:srcRect/>
          <a:stretch>
            <a:fillRect/>
          </a:stretch>
        </p:blipFill>
        <p:spPr bwMode="auto">
          <a:xfrm>
            <a:off x="6146219" y="1428736"/>
            <a:ext cx="2997813" cy="5429288"/>
          </a:xfrm>
          <a:prstGeom prst="rect">
            <a:avLst/>
          </a:prstGeom>
          <a:noFill/>
          <a:ln w="9525">
            <a:noFill/>
            <a:miter lim="800000"/>
            <a:headEnd/>
            <a:tailEnd/>
          </a:ln>
          <a:effectLst/>
        </p:spPr>
      </p:pic>
      <p:sp>
        <p:nvSpPr>
          <p:cNvPr id="12" name="Rectangle 3"/>
          <p:cNvSpPr>
            <a:spLocks noChangeArrowheads="1"/>
          </p:cNvSpPr>
          <p:nvPr/>
        </p:nvSpPr>
        <p:spPr bwMode="auto">
          <a:xfrm>
            <a:off x="6143636" y="1142985"/>
            <a:ext cx="3000364" cy="285751"/>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tr-TR" dirty="0" smtClean="0">
                <a:solidFill>
                  <a:srgbClr val="2A14AC"/>
                </a:solidFill>
                <a:latin typeface="Lucida Console" pitchFamily="49" charset="0"/>
                <a:cs typeface="Arial" pitchFamily="34" charset="0"/>
              </a:rPr>
              <a:t>&gt; </a:t>
            </a:r>
            <a:r>
              <a:rPr lang="tr-TR" dirty="0" err="1" smtClean="0">
                <a:solidFill>
                  <a:srgbClr val="2A14AC"/>
                </a:solidFill>
                <a:latin typeface="Lucida Console" pitchFamily="49" charset="0"/>
                <a:cs typeface="Arial" pitchFamily="34" charset="0"/>
              </a:rPr>
              <a:t>varImp</a:t>
            </a:r>
            <a:r>
              <a:rPr lang="tr-TR" dirty="0" smtClean="0">
                <a:solidFill>
                  <a:srgbClr val="2A14AC"/>
                </a:solidFill>
                <a:latin typeface="Lucida Console" pitchFamily="49" charset="0"/>
                <a:cs typeface="Arial" pitchFamily="34" charset="0"/>
              </a:rPr>
              <a:t>(</a:t>
            </a:r>
            <a:r>
              <a:rPr lang="tr-TR" dirty="0" err="1" smtClean="0">
                <a:solidFill>
                  <a:srgbClr val="2A14AC"/>
                </a:solidFill>
                <a:latin typeface="Lucida Console" pitchFamily="49" charset="0"/>
                <a:cs typeface="Arial" pitchFamily="34" charset="0"/>
              </a:rPr>
              <a:t>knnFit</a:t>
            </a:r>
            <a:r>
              <a:rPr lang="tr-TR" dirty="0" smtClean="0">
                <a:solidFill>
                  <a:srgbClr val="2A14AC"/>
                </a:solidFill>
                <a:latin typeface="Lucida Console" pitchFamily="49" charset="0"/>
                <a:cs typeface="Arial" pitchFamily="34" charset="0"/>
              </a:rPr>
              <a:t>)</a:t>
            </a:r>
            <a:endParaRPr kumimoji="0" lang="tr-TR" b="0" i="0" u="none" strike="noStrike" cap="none" normalizeH="0" baseline="0" dirty="0" smtClean="0">
              <a:ln>
                <a:noFill/>
              </a:ln>
              <a:solidFill>
                <a:srgbClr val="00B050"/>
              </a:solidFill>
              <a:effectLst/>
              <a:latin typeface="Lucida Console" pitchFamily="49" charset="0"/>
              <a:cs typeface="Arial" pitchFamily="34" charset="0"/>
            </a:endParaRPr>
          </a:p>
        </p:txBody>
      </p:sp>
      <p:sp>
        <p:nvSpPr>
          <p:cNvPr id="13" name="12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5" name="14 Dikdörtgen"/>
          <p:cNvSpPr/>
          <p:nvPr/>
        </p:nvSpPr>
        <p:spPr>
          <a:xfrm>
            <a:off x="0" y="4422292"/>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Picture 2" descr="http://guzelsanat.erciyes.edu.tr/logolar/e_u_logo_jpg_96dpi_RGB.jpg"/>
          <p:cNvPicPr>
            <a:picLocks noChangeAspect="1" noChangeArrowheads="1"/>
          </p:cNvPicPr>
          <p:nvPr/>
        </p:nvPicPr>
        <p:blipFill>
          <a:blip r:embed="rId4" cstate="print"/>
          <a:srcRect l="12168" t="11154" r="11787" b="10773"/>
          <a:stretch>
            <a:fillRect/>
          </a:stretch>
        </p:blipFill>
        <p:spPr bwMode="auto">
          <a:xfrm>
            <a:off x="475013" y="6172200"/>
            <a:ext cx="667987" cy="685800"/>
          </a:xfrm>
          <a:prstGeom prst="ellipse">
            <a:avLst/>
          </a:prstGeom>
          <a:noFill/>
        </p:spPr>
      </p:pic>
      <p:sp>
        <p:nvSpPr>
          <p:cNvPr id="1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8" name="Picture 25"/>
          <p:cNvPicPr>
            <a:picLocks noChangeAspect="1"/>
          </p:cNvPicPr>
          <p:nvPr/>
        </p:nvPicPr>
        <p:blipFill rotWithShape="1">
          <a:blip r:embed="rId5"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8 Dikdörtgen"/>
          <p:cNvSpPr/>
          <p:nvPr/>
        </p:nvSpPr>
        <p:spPr>
          <a:xfrm>
            <a:off x="1571604" y="1142984"/>
            <a:ext cx="7572396" cy="5715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PARALLEL PROCESSING</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8" name="Rectangle 3"/>
          <p:cNvSpPr>
            <a:spLocks noChangeArrowheads="1"/>
          </p:cNvSpPr>
          <p:nvPr/>
        </p:nvSpPr>
        <p:spPr bwMode="auto">
          <a:xfrm>
            <a:off x="1613092" y="1142984"/>
            <a:ext cx="7530908" cy="4678204"/>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Parallel</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Programming</a:t>
            </a:r>
            <a:r>
              <a:rPr lang="tr-TR" sz="1600" dirty="0" smtClean="0">
                <a:solidFill>
                  <a:srgbClr val="00B050"/>
                </a:solidFill>
                <a:latin typeface="Lucida Console" pitchFamily="49" charset="0"/>
                <a:cs typeface="Arial" pitchFamily="34" charset="0"/>
              </a:rPr>
              <a:t> Background  ##</a:t>
            </a:r>
          </a:p>
          <a:p>
            <a:pPr lvl="0" fontAlgn="base">
              <a:spcBef>
                <a:spcPct val="0"/>
              </a:spcBef>
              <a:spcAft>
                <a:spcPct val="0"/>
              </a:spcAft>
            </a:pP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smtClean="0">
                <a:solidFill>
                  <a:srgbClr val="00B050"/>
                </a:solidFill>
                <a:latin typeface="Lucida Console" pitchFamily="49" charset="0"/>
                <a:cs typeface="Arial" pitchFamily="34" charset="0"/>
              </a:rPr>
              <a:t># CRAN </a:t>
            </a:r>
            <a:r>
              <a:rPr lang="tr-TR" sz="1600" dirty="0" err="1" smtClean="0">
                <a:solidFill>
                  <a:srgbClr val="00B050"/>
                </a:solidFill>
                <a:latin typeface="Lucida Console" pitchFamily="49" charset="0"/>
                <a:cs typeface="Arial" pitchFamily="34" charset="0"/>
              </a:rPr>
              <a:t>Packages</a:t>
            </a:r>
            <a:r>
              <a:rPr lang="tr-TR" sz="1600" dirty="0" smtClean="0">
                <a:solidFill>
                  <a:srgbClr val="00B050"/>
                </a:solidFill>
                <a:latin typeface="Lucida Console" pitchFamily="49" charset="0"/>
                <a:cs typeface="Arial" pitchFamily="34" charset="0"/>
              </a:rPr>
              <a:t> #</a:t>
            </a: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library</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foreach</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parallelizes</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loops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library</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doSNOW</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WINDOWS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library</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doMC</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unix</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and</a:t>
            </a:r>
            <a:r>
              <a:rPr lang="tr-TR" sz="1600" dirty="0" smtClean="0">
                <a:solidFill>
                  <a:srgbClr val="00B050"/>
                </a:solidFill>
                <a:latin typeface="Lucida Console" pitchFamily="49" charset="0"/>
                <a:cs typeface="Arial" pitchFamily="34" charset="0"/>
              </a:rPr>
              <a:t> OS X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library</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multicore</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unix</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and</a:t>
            </a:r>
            <a:r>
              <a:rPr lang="tr-TR" sz="1600" dirty="0" smtClean="0">
                <a:solidFill>
                  <a:srgbClr val="00B050"/>
                </a:solidFill>
                <a:latin typeface="Lucida Console" pitchFamily="49" charset="0"/>
                <a:cs typeface="Arial" pitchFamily="34" charset="0"/>
              </a:rPr>
              <a:t> OS X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endParaRPr lang="tr-TR" sz="1600" dirty="0" smtClean="0">
              <a:solidFill>
                <a:srgbClr val="0000FF"/>
              </a:solidFill>
              <a:latin typeface="Lucida Console" pitchFamily="49" charset="0"/>
              <a:cs typeface="Arial" pitchFamily="34" charset="0"/>
            </a:endParaRPr>
          </a:p>
          <a:p>
            <a:pPr lvl="0" fontAlgn="base">
              <a:spcBef>
                <a:spcPct val="0"/>
              </a:spcBef>
              <a:spcAft>
                <a:spcPct val="0"/>
              </a:spcAft>
            </a:pP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How</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many</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CPUs</a:t>
            </a:r>
            <a:r>
              <a:rPr lang="tr-TR" sz="1600" dirty="0" smtClean="0">
                <a:solidFill>
                  <a:srgbClr val="00B050"/>
                </a:solidFill>
                <a:latin typeface="Lucida Console" pitchFamily="49" charset="0"/>
                <a:cs typeface="Arial" pitchFamily="34" charset="0"/>
              </a:rPr>
              <a:t>? #</a:t>
            </a: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Sys</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getenv</a:t>
            </a:r>
            <a:r>
              <a:rPr lang="tr-TR" sz="1600" dirty="0" smtClean="0">
                <a:solidFill>
                  <a:srgbClr val="0000FF"/>
                </a:solidFill>
                <a:latin typeface="Lucida Console" pitchFamily="49" charset="0"/>
                <a:cs typeface="Arial" pitchFamily="34" charset="0"/>
              </a:rPr>
              <a:t>("NUMBER_OF_PROCESSORS")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WINDOWS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multicore</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detectCores</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unix</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and</a:t>
            </a:r>
            <a:r>
              <a:rPr lang="tr-TR" sz="1600" dirty="0" smtClean="0">
                <a:solidFill>
                  <a:srgbClr val="00B050"/>
                </a:solidFill>
                <a:latin typeface="Lucida Console" pitchFamily="49" charset="0"/>
                <a:cs typeface="Arial" pitchFamily="34" charset="0"/>
              </a:rPr>
              <a:t> OS X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endParaRPr lang="tr-TR" sz="1600" dirty="0" smtClean="0">
              <a:solidFill>
                <a:srgbClr val="0000FF"/>
              </a:solidFill>
              <a:latin typeface="Lucida Console" pitchFamily="49" charset="0"/>
              <a:cs typeface="Arial" pitchFamily="34" charset="0"/>
            </a:endParaRPr>
          </a:p>
          <a:p>
            <a:pPr lvl="0" fontAlgn="base">
              <a:spcBef>
                <a:spcPct val="0"/>
              </a:spcBef>
              <a:spcAft>
                <a:spcPct val="0"/>
              </a:spcAft>
            </a:pP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Activate</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parallel</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processing</a:t>
            </a:r>
            <a:r>
              <a:rPr lang="tr-TR" sz="1600" dirty="0" smtClean="0">
                <a:solidFill>
                  <a:srgbClr val="00B050"/>
                </a:solidFill>
                <a:latin typeface="Lucida Console" pitchFamily="49" charset="0"/>
                <a:cs typeface="Arial" pitchFamily="34" charset="0"/>
              </a:rPr>
              <a:t> #</a:t>
            </a: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ncores</a:t>
            </a:r>
            <a:r>
              <a:rPr lang="tr-TR" sz="1600" dirty="0" smtClean="0">
                <a:solidFill>
                  <a:srgbClr val="0000FF"/>
                </a:solidFill>
                <a:latin typeface="Lucida Console" pitchFamily="49" charset="0"/>
                <a:cs typeface="Arial" pitchFamily="34" charset="0"/>
              </a:rPr>
              <a:t> = 8</a:t>
            </a: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cl</a:t>
            </a:r>
            <a:r>
              <a:rPr lang="tr-TR" sz="1600" dirty="0" smtClean="0">
                <a:solidFill>
                  <a:srgbClr val="0000FF"/>
                </a:solidFill>
                <a:latin typeface="Lucida Console" pitchFamily="49" charset="0"/>
                <a:cs typeface="Arial" pitchFamily="34" charset="0"/>
              </a:rPr>
              <a:t> = </a:t>
            </a:r>
            <a:r>
              <a:rPr lang="tr-TR" sz="1600" dirty="0" err="1" smtClean="0">
                <a:solidFill>
                  <a:srgbClr val="0000FF"/>
                </a:solidFill>
                <a:latin typeface="Lucida Console" pitchFamily="49" charset="0"/>
                <a:cs typeface="Arial" pitchFamily="34" charset="0"/>
              </a:rPr>
              <a:t>makeCluster</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ncores</a:t>
            </a:r>
            <a:r>
              <a:rPr lang="tr-TR" sz="1600" dirty="0" smtClean="0">
                <a:solidFill>
                  <a:srgbClr val="0000FF"/>
                </a:solidFill>
                <a:latin typeface="Lucida Console" pitchFamily="49" charset="0"/>
                <a:cs typeface="Arial" pitchFamily="34" charset="0"/>
              </a:rPr>
              <a:t>, </a:t>
            </a:r>
            <a:r>
              <a:rPr lang="tr-TR" sz="1600" dirty="0" err="1" smtClean="0">
                <a:solidFill>
                  <a:srgbClr val="0000FF"/>
                </a:solidFill>
                <a:latin typeface="Lucida Console" pitchFamily="49" charset="0"/>
                <a:cs typeface="Arial" pitchFamily="34" charset="0"/>
              </a:rPr>
              <a:t>type</a:t>
            </a:r>
            <a:r>
              <a:rPr lang="tr-TR" sz="1600" dirty="0" smtClean="0">
                <a:solidFill>
                  <a:srgbClr val="0000FF"/>
                </a:solidFill>
                <a:latin typeface="Lucida Console" pitchFamily="49" charset="0"/>
                <a:cs typeface="Arial" pitchFamily="34" charset="0"/>
              </a:rPr>
              <a:t>="SOCK“)</a:t>
            </a: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registerDoSNOW</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cl</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WINDOWS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registerDoMC</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ncores</a:t>
            </a:r>
            <a:r>
              <a:rPr lang="tr-TR" sz="1600" dirty="0" smtClean="0">
                <a:solidFill>
                  <a:srgbClr val="0000FF"/>
                </a:solidFill>
                <a:latin typeface="Lucida Console" pitchFamily="49" charset="0"/>
                <a:cs typeface="Arial" pitchFamily="34" charset="0"/>
              </a:rPr>
              <a:t>)    </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for</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unix</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and</a:t>
            </a:r>
            <a:r>
              <a:rPr lang="tr-TR" sz="1600" dirty="0" smtClean="0">
                <a:solidFill>
                  <a:srgbClr val="00B050"/>
                </a:solidFill>
                <a:latin typeface="Lucida Console" pitchFamily="49" charset="0"/>
                <a:cs typeface="Arial" pitchFamily="34" charset="0"/>
              </a:rPr>
              <a:t> OS X </a:t>
            </a:r>
            <a:r>
              <a:rPr lang="tr-TR" sz="1600" dirty="0" err="1" smtClean="0">
                <a:solidFill>
                  <a:srgbClr val="00B050"/>
                </a:solidFill>
                <a:latin typeface="Lucida Console" pitchFamily="49" charset="0"/>
                <a:cs typeface="Arial" pitchFamily="34" charset="0"/>
              </a:rPr>
              <a:t>systems</a:t>
            </a:r>
            <a:endParaRPr lang="tr-TR" sz="1600" dirty="0" smtClean="0">
              <a:solidFill>
                <a:srgbClr val="00B050"/>
              </a:solidFill>
              <a:latin typeface="Lucida Console" pitchFamily="49" charset="0"/>
              <a:cs typeface="Arial" pitchFamily="34" charset="0"/>
            </a:endParaRPr>
          </a:p>
          <a:p>
            <a:pPr lvl="0" fontAlgn="base">
              <a:spcBef>
                <a:spcPct val="0"/>
              </a:spcBef>
              <a:spcAft>
                <a:spcPct val="0"/>
              </a:spcAft>
            </a:pP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write</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your</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predictive</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modeling</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codes</a:t>
            </a:r>
            <a:r>
              <a:rPr lang="tr-TR" sz="1600" dirty="0" smtClean="0">
                <a:solidFill>
                  <a:srgbClr val="00B050"/>
                </a:solidFill>
                <a:latin typeface="Lucida Console" pitchFamily="49" charset="0"/>
                <a:cs typeface="Arial" pitchFamily="34" charset="0"/>
              </a:rPr>
              <a:t> </a:t>
            </a:r>
            <a:r>
              <a:rPr lang="tr-TR" sz="1600" dirty="0" err="1" smtClean="0">
                <a:solidFill>
                  <a:srgbClr val="00B050"/>
                </a:solidFill>
                <a:latin typeface="Lucida Console" pitchFamily="49" charset="0"/>
                <a:cs typeface="Arial" pitchFamily="34" charset="0"/>
              </a:rPr>
              <a:t>here</a:t>
            </a:r>
            <a:r>
              <a:rPr lang="tr-TR" sz="1600" dirty="0" smtClean="0">
                <a:solidFill>
                  <a:srgbClr val="00B050"/>
                </a:solidFill>
                <a:latin typeface="Lucida Console" pitchFamily="49" charset="0"/>
                <a:cs typeface="Arial" pitchFamily="34" charset="0"/>
              </a:rPr>
              <a:t> #</a:t>
            </a:r>
          </a:p>
          <a:p>
            <a:pPr lvl="0" fontAlgn="base">
              <a:spcBef>
                <a:spcPct val="0"/>
              </a:spcBef>
              <a:spcAft>
                <a:spcPct val="0"/>
              </a:spcAft>
            </a:pPr>
            <a:r>
              <a:rPr lang="tr-TR" sz="1600" dirty="0" err="1" smtClean="0">
                <a:solidFill>
                  <a:srgbClr val="0000FF"/>
                </a:solidFill>
                <a:latin typeface="Lucida Console" pitchFamily="49" charset="0"/>
                <a:cs typeface="Arial" pitchFamily="34" charset="0"/>
              </a:rPr>
              <a:t>stopCluster</a:t>
            </a:r>
            <a:r>
              <a:rPr lang="tr-TR" sz="1600" dirty="0" smtClean="0">
                <a:solidFill>
                  <a:srgbClr val="0000FF"/>
                </a:solidFill>
                <a:latin typeface="Lucida Console" pitchFamily="49" charset="0"/>
                <a:cs typeface="Arial" pitchFamily="34" charset="0"/>
              </a:rPr>
              <a:t>(</a:t>
            </a:r>
            <a:r>
              <a:rPr lang="tr-TR" sz="1600" dirty="0" err="1" smtClean="0">
                <a:solidFill>
                  <a:srgbClr val="0000FF"/>
                </a:solidFill>
                <a:latin typeface="Lucida Console" pitchFamily="49" charset="0"/>
                <a:cs typeface="Arial" pitchFamily="34" charset="0"/>
              </a:rPr>
              <a:t>cl</a:t>
            </a:r>
            <a:r>
              <a:rPr lang="tr-TR" sz="1600" dirty="0" smtClean="0">
                <a:solidFill>
                  <a:srgbClr val="0000FF"/>
                </a:solidFill>
                <a:latin typeface="Lucida Console" pitchFamily="49" charset="0"/>
                <a:cs typeface="Arial" pitchFamily="34" charset="0"/>
              </a:rPr>
              <a:t>)</a:t>
            </a:r>
            <a:endParaRPr kumimoji="0" lang="tr-TR"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11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4850920"/>
            <a:ext cx="1571604" cy="364030"/>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5"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6"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Clustering</a:t>
            </a:r>
            <a:endParaRPr lang="en-US" dirty="0"/>
          </a:p>
        </p:txBody>
      </p:sp>
      <p:sp>
        <p:nvSpPr>
          <p:cNvPr id="3" name="Content Placeholder 2"/>
          <p:cNvSpPr>
            <a:spLocks noGrp="1"/>
          </p:cNvSpPr>
          <p:nvPr>
            <p:ph idx="1"/>
          </p:nvPr>
        </p:nvSpPr>
        <p:spPr>
          <a:xfrm>
            <a:off x="388471" y="1568824"/>
            <a:ext cx="8247529" cy="4482351"/>
          </a:xfrm>
        </p:spPr>
        <p:txBody>
          <a:bodyPr>
            <a:normAutofit/>
          </a:bodyPr>
          <a:lstStyle/>
          <a:p>
            <a:pPr algn="just"/>
            <a:r>
              <a:rPr lang="en-US" dirty="0" smtClean="0"/>
              <a:t>Group the observations into categories based on their similarities.</a:t>
            </a:r>
          </a:p>
          <a:p>
            <a:pPr algn="just"/>
            <a:endParaRPr lang="en-US" dirty="0" smtClean="0"/>
          </a:p>
          <a:p>
            <a:pPr algn="just"/>
            <a:endParaRPr lang="en-US" dirty="0"/>
          </a:p>
          <a:p>
            <a:pPr algn="just"/>
            <a:endParaRPr lang="en-US" dirty="0" smtClean="0"/>
          </a:p>
          <a:p>
            <a:pPr marL="0" indent="0" algn="just">
              <a:buNone/>
            </a:pPr>
            <a:endParaRPr lang="en-US" dirty="0"/>
          </a:p>
          <a:p>
            <a:pPr algn="just"/>
            <a:endParaRPr lang="en-US" dirty="0" smtClean="0"/>
          </a:p>
          <a:p>
            <a:pPr algn="just"/>
            <a:endParaRPr lang="en-US" dirty="0"/>
          </a:p>
          <a:p>
            <a:pPr algn="just"/>
            <a:endParaRPr lang="en-US" dirty="0" smtClean="0"/>
          </a:p>
          <a:p>
            <a:pPr algn="just"/>
            <a:endParaRPr lang="en-US" dirty="0"/>
          </a:p>
        </p:txBody>
      </p:sp>
      <p:grpSp>
        <p:nvGrpSpPr>
          <p:cNvPr id="7" name="Group 6"/>
          <p:cNvGrpSpPr/>
          <p:nvPr/>
        </p:nvGrpSpPr>
        <p:grpSpPr>
          <a:xfrm>
            <a:off x="1250577" y="2563067"/>
            <a:ext cx="7010400" cy="3595687"/>
            <a:chOff x="1295400" y="2652713"/>
            <a:chExt cx="7010400" cy="3595687"/>
          </a:xfrm>
        </p:grpSpPr>
        <p:grpSp>
          <p:nvGrpSpPr>
            <p:cNvPr id="8" name="Group 6"/>
            <p:cNvGrpSpPr>
              <a:grpSpLocks/>
            </p:cNvGrpSpPr>
            <p:nvPr/>
          </p:nvGrpSpPr>
          <p:grpSpPr bwMode="auto">
            <a:xfrm>
              <a:off x="3276600" y="3570288"/>
              <a:ext cx="3048000" cy="2678112"/>
              <a:chOff x="2160" y="2544"/>
              <a:chExt cx="1920" cy="1687"/>
            </a:xfrm>
          </p:grpSpPr>
          <p:sp>
            <p:nvSpPr>
              <p:cNvPr id="19"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0"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1"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2"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3"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4"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5"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6"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7"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8"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9"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0"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1"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2"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3"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4"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5"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6"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7"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8"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9"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0"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1"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2"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3"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4"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grpSp>
        <p:grpSp>
          <p:nvGrpSpPr>
            <p:cNvPr id="9" name="Group 33"/>
            <p:cNvGrpSpPr>
              <a:grpSpLocks/>
            </p:cNvGrpSpPr>
            <p:nvPr/>
          </p:nvGrpSpPr>
          <p:grpSpPr bwMode="auto">
            <a:xfrm>
              <a:off x="5257800" y="2652713"/>
              <a:ext cx="3048000" cy="2528888"/>
              <a:chOff x="3312" y="1575"/>
              <a:chExt cx="1920" cy="1593"/>
            </a:xfrm>
          </p:grpSpPr>
          <p:sp>
            <p:nvSpPr>
              <p:cNvPr id="17" name="Line 34"/>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8" name="AutoShape 35"/>
              <p:cNvSpPr>
                <a:spLocks noChangeArrowheads="1"/>
              </p:cNvSpPr>
              <p:nvPr/>
            </p:nvSpPr>
            <p:spPr bwMode="auto">
              <a:xfrm>
                <a:off x="3984" y="1575"/>
                <a:ext cx="1248" cy="672"/>
              </a:xfrm>
              <a:prstGeom prst="wedgeRectCallout">
                <a:avLst>
                  <a:gd name="adj1" fmla="val -93509"/>
                  <a:gd name="adj2" fmla="val 150894"/>
                </a:avLst>
              </a:prstGeom>
              <a:solidFill>
                <a:srgbClr val="00FFFF"/>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charset="0"/>
                    <a:ea typeface="+mn-ea"/>
                    <a:cs typeface="+mn-cs"/>
                  </a:rPr>
                  <a:t>Inter-cluster distances are maximized</a:t>
                </a:r>
              </a:p>
            </p:txBody>
          </p:sp>
        </p:grpSp>
        <p:grpSp>
          <p:nvGrpSpPr>
            <p:cNvPr id="10" name="Group 36"/>
            <p:cNvGrpSpPr>
              <a:grpSpLocks/>
            </p:cNvGrpSpPr>
            <p:nvPr/>
          </p:nvGrpSpPr>
          <p:grpSpPr bwMode="auto">
            <a:xfrm>
              <a:off x="2895600" y="3657600"/>
              <a:ext cx="3276600" cy="2286000"/>
              <a:chOff x="1824" y="2208"/>
              <a:chExt cx="2064" cy="1440"/>
            </a:xfrm>
          </p:grpSpPr>
          <p:sp>
            <p:nvSpPr>
              <p:cNvPr id="14" name="Oval 37"/>
              <p:cNvSpPr>
                <a:spLocks noChangeArrowheads="1"/>
              </p:cNvSpPr>
              <p:nvPr/>
            </p:nvSpPr>
            <p:spPr bwMode="auto">
              <a:xfrm>
                <a:off x="1824" y="2592"/>
                <a:ext cx="816" cy="720"/>
              </a:xfrm>
              <a:prstGeom prst="ellipse">
                <a:avLst/>
              </a:prstGeom>
              <a:noFill/>
              <a:ln w="254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5" name="Oval 38"/>
              <p:cNvSpPr>
                <a:spLocks noChangeArrowheads="1"/>
              </p:cNvSpPr>
              <p:nvPr/>
            </p:nvSpPr>
            <p:spPr bwMode="auto">
              <a:xfrm>
                <a:off x="2928" y="2208"/>
                <a:ext cx="720" cy="624"/>
              </a:xfrm>
              <a:prstGeom prst="ellipse">
                <a:avLst/>
              </a:prstGeom>
              <a:noFill/>
              <a:ln w="254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6" name="Oval 39"/>
              <p:cNvSpPr>
                <a:spLocks noChangeArrowheads="1"/>
              </p:cNvSpPr>
              <p:nvPr/>
            </p:nvSpPr>
            <p:spPr bwMode="auto">
              <a:xfrm>
                <a:off x="3216" y="3024"/>
                <a:ext cx="672" cy="624"/>
              </a:xfrm>
              <a:prstGeom prst="ellipse">
                <a:avLst/>
              </a:prstGeom>
              <a:noFill/>
              <a:ln w="2540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grpSp>
        <p:grpSp>
          <p:nvGrpSpPr>
            <p:cNvPr id="11" name="Group 40"/>
            <p:cNvGrpSpPr>
              <a:grpSpLocks/>
            </p:cNvGrpSpPr>
            <p:nvPr/>
          </p:nvGrpSpPr>
          <p:grpSpPr bwMode="auto">
            <a:xfrm>
              <a:off x="1295400" y="2971800"/>
              <a:ext cx="2286000" cy="1676400"/>
              <a:chOff x="816" y="1776"/>
              <a:chExt cx="1440" cy="1056"/>
            </a:xfrm>
          </p:grpSpPr>
          <p:sp>
            <p:nvSpPr>
              <p:cNvPr id="12" name="Line 41"/>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3" name="AutoShape 42"/>
              <p:cNvSpPr>
                <a:spLocks noChangeArrowheads="1"/>
              </p:cNvSpPr>
              <p:nvPr/>
            </p:nvSpPr>
            <p:spPr bwMode="auto">
              <a:xfrm>
                <a:off x="816" y="1776"/>
                <a:ext cx="1248" cy="672"/>
              </a:xfrm>
              <a:prstGeom prst="wedgeRectCallout">
                <a:avLst>
                  <a:gd name="adj1" fmla="val 56250"/>
                  <a:gd name="adj2" fmla="val 92856"/>
                </a:avLst>
              </a:prstGeom>
              <a:solidFill>
                <a:srgbClr val="00FFFF"/>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charset="0"/>
                    <a:ea typeface="+mn-ea"/>
                    <a:cs typeface="+mn-cs"/>
                  </a:rPr>
                  <a:t>Intra-cluster distances are minimized</a:t>
                </a:r>
              </a:p>
            </p:txBody>
          </p:sp>
        </p:grpSp>
      </p:grpSp>
    </p:spTree>
    <p:extLst>
      <p:ext uri="{BB962C8B-B14F-4D97-AF65-F5344CB8AC3E}">
        <p14:creationId xmlns:p14="http://schemas.microsoft.com/office/powerpoint/2010/main" val="42373811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Clustering</a:t>
            </a:r>
            <a:endParaRPr lang="en-US" dirty="0"/>
          </a:p>
        </p:txBody>
      </p:sp>
      <p:sp>
        <p:nvSpPr>
          <p:cNvPr id="3" name="Content Placeholder 2"/>
          <p:cNvSpPr>
            <a:spLocks noGrp="1"/>
          </p:cNvSpPr>
          <p:nvPr>
            <p:ph idx="1"/>
          </p:nvPr>
        </p:nvSpPr>
        <p:spPr>
          <a:xfrm>
            <a:off x="388471" y="1568824"/>
            <a:ext cx="8247529" cy="4482351"/>
          </a:xfrm>
        </p:spPr>
        <p:txBody>
          <a:bodyPr>
            <a:normAutofit/>
          </a:bodyPr>
          <a:lstStyle/>
          <a:p>
            <a:pPr algn="just"/>
            <a:r>
              <a:rPr lang="en-US" dirty="0" smtClean="0"/>
              <a:t>How to measure similarity		Distance measures</a:t>
            </a:r>
          </a:p>
          <a:p>
            <a:pPr algn="just"/>
            <a:endParaRPr lang="en-US" dirty="0" smtClean="0"/>
          </a:p>
          <a:p>
            <a:pPr algn="just"/>
            <a:endParaRPr lang="en-US" dirty="0" smtClean="0"/>
          </a:p>
          <a:p>
            <a:pPr algn="just"/>
            <a:endParaRPr lang="en-US" dirty="0"/>
          </a:p>
          <a:p>
            <a:pPr algn="just"/>
            <a:endParaRPr lang="en-US" dirty="0" smtClean="0"/>
          </a:p>
          <a:p>
            <a:pPr marL="0" indent="0" algn="just">
              <a:buNone/>
            </a:pPr>
            <a:endParaRPr lang="en-US" dirty="0"/>
          </a:p>
          <a:p>
            <a:pPr algn="just"/>
            <a:endParaRPr lang="en-US" dirty="0" smtClean="0"/>
          </a:p>
          <a:p>
            <a:pPr algn="just"/>
            <a:endParaRPr lang="en-US" dirty="0"/>
          </a:p>
          <a:p>
            <a:pPr algn="just"/>
            <a:endParaRPr lang="en-US" dirty="0" smtClean="0"/>
          </a:p>
          <a:p>
            <a:pPr algn="just"/>
            <a:endParaRPr lang="en-US" dirty="0"/>
          </a:p>
        </p:txBody>
      </p:sp>
      <p:cxnSp>
        <p:nvCxnSpPr>
          <p:cNvPr id="5" name="Straight Arrow Connector 4"/>
          <p:cNvCxnSpPr/>
          <p:nvPr/>
        </p:nvCxnSpPr>
        <p:spPr>
          <a:xfrm>
            <a:off x="4198471" y="1897529"/>
            <a:ext cx="7470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5" name="Picture 2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6881" y="2238467"/>
            <a:ext cx="2817130" cy="508007"/>
          </a:xfrm>
          <a:prstGeom prst="rect">
            <a:avLst/>
          </a:prstGeom>
          <a:noFill/>
        </p:spPr>
      </p:pic>
      <p:pic>
        <p:nvPicPr>
          <p:cNvPr id="46" name="Picture 2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635630" y="2340356"/>
            <a:ext cx="2032028" cy="307883"/>
          </a:xfrm>
          <a:prstGeom prst="rect">
            <a:avLst/>
          </a:prstGeom>
          <a:noFill/>
        </p:spPr>
      </p:pic>
      <p:pic>
        <p:nvPicPr>
          <p:cNvPr id="47" name="Picture 2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142147" y="2253408"/>
            <a:ext cx="2493853" cy="508007"/>
          </a:xfrm>
          <a:prstGeom prst="rect">
            <a:avLst/>
          </a:prstGeom>
          <a:noFill/>
        </p:spPr>
      </p:pic>
      <p:sp>
        <p:nvSpPr>
          <p:cNvPr id="6" name="TextBox 5"/>
          <p:cNvSpPr txBox="1"/>
          <p:nvPr/>
        </p:nvSpPr>
        <p:spPr>
          <a:xfrm>
            <a:off x="1090700" y="2794004"/>
            <a:ext cx="20768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Times New Roman"/>
                <a:ea typeface="+mn-ea"/>
                <a:cs typeface="+mn-cs"/>
              </a:rPr>
              <a:t>Euclidean</a:t>
            </a:r>
            <a:endParaRPr kumimoji="0" lang="en-US" sz="1800" b="1"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48" name="TextBox 47"/>
          <p:cNvSpPr txBox="1"/>
          <p:nvPr/>
        </p:nvSpPr>
        <p:spPr>
          <a:xfrm>
            <a:off x="4065323" y="2811935"/>
            <a:ext cx="20768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Times New Roman"/>
                <a:ea typeface="+mn-ea"/>
                <a:cs typeface="+mn-cs"/>
              </a:rPr>
              <a:t>Pearson</a:t>
            </a:r>
            <a:endParaRPr kumimoji="0" lang="en-US" sz="1800" b="1"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49" name="TextBox 48"/>
          <p:cNvSpPr txBox="1"/>
          <p:nvPr/>
        </p:nvSpPr>
        <p:spPr>
          <a:xfrm>
            <a:off x="6711570" y="2814924"/>
            <a:ext cx="20768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Times New Roman"/>
                <a:ea typeface="+mn-ea"/>
                <a:cs typeface="+mn-cs"/>
              </a:rPr>
              <a:t>Manhattan</a:t>
            </a:r>
            <a:endParaRPr kumimoji="0" lang="en-US" sz="1800" b="1" i="0" u="none" strike="noStrike" kern="1200" cap="none" spc="0" normalizeH="0" baseline="0" noProof="0" dirty="0">
              <a:ln>
                <a:noFill/>
              </a:ln>
              <a:solidFill>
                <a:prstClr val="black"/>
              </a:solidFill>
              <a:effectLst/>
              <a:uLnTx/>
              <a:uFillTx/>
              <a:latin typeface="Times New Roman"/>
              <a:ea typeface="+mn-ea"/>
              <a:cs typeface="+mn-cs"/>
            </a:endParaRPr>
          </a:p>
        </p:txBody>
      </p:sp>
      <p:graphicFrame>
        <p:nvGraphicFramePr>
          <p:cNvPr id="50" name="Object 5"/>
          <p:cNvGraphicFramePr>
            <a:graphicFrameLocks noChangeAspect="1"/>
          </p:cNvGraphicFramePr>
          <p:nvPr>
            <p:extLst/>
          </p:nvPr>
        </p:nvGraphicFramePr>
        <p:xfrm>
          <a:off x="2171412" y="3639762"/>
          <a:ext cx="4343400" cy="2411413"/>
        </p:xfrm>
        <a:graphic>
          <a:graphicData uri="http://schemas.openxmlformats.org/presentationml/2006/ole">
            <mc:AlternateContent xmlns:mc="http://schemas.openxmlformats.org/markup-compatibility/2006">
              <mc:Choice xmlns:v="urn:schemas-microsoft-com:vml" Requires="v">
                <p:oleObj spid="_x0000_s888857" name="Worksheet" r:id="rId6" imgW="2294001" imgH="1013841" progId="Excel.Sheet.8">
                  <p:embed/>
                </p:oleObj>
              </mc:Choice>
              <mc:Fallback>
                <p:oleObj name="Worksheet" r:id="rId6" imgW="2294001" imgH="1013841" progId="Excel.Sheet.8">
                  <p:embed/>
                  <p:pic>
                    <p:nvPicPr>
                      <p:cNvPr id="5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1412" y="3639762"/>
                        <a:ext cx="4343400" cy="2411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6" name="Freeform 4"/>
          <p:cNvSpPr>
            <a:spLocks/>
          </p:cNvSpPr>
          <p:nvPr/>
        </p:nvSpPr>
        <p:spPr bwMode="auto">
          <a:xfrm>
            <a:off x="89651" y="4782660"/>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7" name="Freeform 5"/>
          <p:cNvSpPr>
            <a:spLocks/>
          </p:cNvSpPr>
          <p:nvPr/>
        </p:nvSpPr>
        <p:spPr bwMode="auto">
          <a:xfrm rot="16200000">
            <a:off x="1907991" y="5112854"/>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8" name="Freeform 6"/>
          <p:cNvSpPr>
            <a:spLocks/>
          </p:cNvSpPr>
          <p:nvPr/>
        </p:nvSpPr>
        <p:spPr bwMode="auto">
          <a:xfrm rot="10800000">
            <a:off x="1145990" y="4116286"/>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9" name="Freeform 7"/>
          <p:cNvSpPr>
            <a:spLocks/>
          </p:cNvSpPr>
          <p:nvPr/>
        </p:nvSpPr>
        <p:spPr bwMode="auto">
          <a:xfrm>
            <a:off x="668994" y="5046460"/>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0" name="Freeform 8"/>
          <p:cNvSpPr>
            <a:spLocks/>
          </p:cNvSpPr>
          <p:nvPr/>
        </p:nvSpPr>
        <p:spPr bwMode="auto">
          <a:xfrm rot="10800000">
            <a:off x="1552016" y="3435264"/>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1" name="Text Box 9"/>
          <p:cNvSpPr txBox="1">
            <a:spLocks noChangeArrowheads="1"/>
          </p:cNvSpPr>
          <p:nvPr/>
        </p:nvSpPr>
        <p:spPr bwMode="auto">
          <a:xfrm>
            <a:off x="150910" y="5057578"/>
            <a:ext cx="457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C1</a:t>
            </a:r>
          </a:p>
        </p:txBody>
      </p:sp>
      <p:sp>
        <p:nvSpPr>
          <p:cNvPr id="62" name="Text Box 10"/>
          <p:cNvSpPr txBox="1">
            <a:spLocks noChangeArrowheads="1"/>
          </p:cNvSpPr>
          <p:nvPr/>
        </p:nvSpPr>
        <p:spPr bwMode="auto">
          <a:xfrm>
            <a:off x="1222190" y="4421086"/>
            <a:ext cx="457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C4</a:t>
            </a:r>
          </a:p>
        </p:txBody>
      </p:sp>
      <p:sp>
        <p:nvSpPr>
          <p:cNvPr id="63" name="Text Box 11"/>
          <p:cNvSpPr txBox="1">
            <a:spLocks noChangeArrowheads="1"/>
          </p:cNvSpPr>
          <p:nvPr/>
        </p:nvSpPr>
        <p:spPr bwMode="auto">
          <a:xfrm>
            <a:off x="897594" y="5275060"/>
            <a:ext cx="457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C2</a:t>
            </a:r>
          </a:p>
        </p:txBody>
      </p:sp>
      <p:sp>
        <p:nvSpPr>
          <p:cNvPr id="64" name="Text Box 12"/>
          <p:cNvSpPr txBox="1">
            <a:spLocks noChangeArrowheads="1"/>
          </p:cNvSpPr>
          <p:nvPr/>
        </p:nvSpPr>
        <p:spPr bwMode="auto">
          <a:xfrm>
            <a:off x="1704416" y="3663864"/>
            <a:ext cx="457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C5</a:t>
            </a:r>
          </a:p>
        </p:txBody>
      </p:sp>
      <p:sp>
        <p:nvSpPr>
          <p:cNvPr id="65" name="Text Box 13"/>
          <p:cNvSpPr txBox="1">
            <a:spLocks noChangeArrowheads="1"/>
          </p:cNvSpPr>
          <p:nvPr/>
        </p:nvSpPr>
        <p:spPr bwMode="auto">
          <a:xfrm>
            <a:off x="2060391" y="5417654"/>
            <a:ext cx="457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a:ea typeface="+mn-ea"/>
                <a:cs typeface="+mn-cs"/>
              </a:rPr>
              <a:t>C3</a:t>
            </a:r>
          </a:p>
        </p:txBody>
      </p:sp>
      <p:grpSp>
        <p:nvGrpSpPr>
          <p:cNvPr id="66" name="Group 5"/>
          <p:cNvGrpSpPr>
            <a:grpSpLocks/>
          </p:cNvGrpSpPr>
          <p:nvPr/>
        </p:nvGrpSpPr>
        <p:grpSpPr bwMode="auto">
          <a:xfrm>
            <a:off x="6834740" y="3880220"/>
            <a:ext cx="2249487" cy="2195513"/>
            <a:chOff x="3616" y="2256"/>
            <a:chExt cx="1777" cy="1614"/>
          </a:xfrm>
        </p:grpSpPr>
        <p:sp>
          <p:nvSpPr>
            <p:cNvPr id="67" name="Line 6"/>
            <p:cNvSpPr>
              <a:spLocks noChangeShapeType="1"/>
            </p:cNvSpPr>
            <p:nvPr/>
          </p:nvSpPr>
          <p:spPr bwMode="auto">
            <a:xfrm flipV="1">
              <a:off x="3696" y="3221"/>
              <a:ext cx="0" cy="40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8" name="Line 7"/>
            <p:cNvSpPr>
              <a:spLocks noChangeShapeType="1"/>
            </p:cNvSpPr>
            <p:nvPr/>
          </p:nvSpPr>
          <p:spPr bwMode="auto">
            <a:xfrm>
              <a:off x="3696" y="3221"/>
              <a:ext cx="467"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9" name="Line 8"/>
            <p:cNvSpPr>
              <a:spLocks noChangeShapeType="1"/>
            </p:cNvSpPr>
            <p:nvPr/>
          </p:nvSpPr>
          <p:spPr bwMode="auto">
            <a:xfrm>
              <a:off x="4163" y="3221"/>
              <a:ext cx="0" cy="40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0" name="Line 9"/>
            <p:cNvSpPr>
              <a:spLocks noChangeShapeType="1"/>
            </p:cNvSpPr>
            <p:nvPr/>
          </p:nvSpPr>
          <p:spPr bwMode="auto">
            <a:xfrm flipV="1">
              <a:off x="3976" y="2979"/>
              <a:ext cx="0" cy="24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1" name="Line 10"/>
            <p:cNvSpPr>
              <a:spLocks noChangeShapeType="1"/>
            </p:cNvSpPr>
            <p:nvPr/>
          </p:nvSpPr>
          <p:spPr bwMode="auto">
            <a:xfrm flipV="1">
              <a:off x="3976" y="2899"/>
              <a:ext cx="0" cy="8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2" name="Line 11"/>
            <p:cNvSpPr>
              <a:spLocks noChangeShapeType="1"/>
            </p:cNvSpPr>
            <p:nvPr/>
          </p:nvSpPr>
          <p:spPr bwMode="auto">
            <a:xfrm flipV="1">
              <a:off x="4818" y="3060"/>
              <a:ext cx="0" cy="56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3" name="Line 12"/>
            <p:cNvSpPr>
              <a:spLocks noChangeShapeType="1"/>
            </p:cNvSpPr>
            <p:nvPr/>
          </p:nvSpPr>
          <p:spPr bwMode="auto">
            <a:xfrm>
              <a:off x="4818" y="3060"/>
              <a:ext cx="467"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4" name="Line 13"/>
            <p:cNvSpPr>
              <a:spLocks noChangeShapeType="1"/>
            </p:cNvSpPr>
            <p:nvPr/>
          </p:nvSpPr>
          <p:spPr bwMode="auto">
            <a:xfrm>
              <a:off x="5285" y="3060"/>
              <a:ext cx="0" cy="56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5" name="Line 14"/>
            <p:cNvSpPr>
              <a:spLocks noChangeShapeType="1"/>
            </p:cNvSpPr>
            <p:nvPr/>
          </p:nvSpPr>
          <p:spPr bwMode="auto">
            <a:xfrm flipV="1">
              <a:off x="5098" y="2819"/>
              <a:ext cx="0" cy="24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6" name="Line 15"/>
            <p:cNvSpPr>
              <a:spLocks noChangeShapeType="1"/>
            </p:cNvSpPr>
            <p:nvPr/>
          </p:nvSpPr>
          <p:spPr bwMode="auto">
            <a:xfrm flipV="1">
              <a:off x="5098" y="2738"/>
              <a:ext cx="0" cy="8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7" name="Line 16"/>
            <p:cNvSpPr>
              <a:spLocks noChangeShapeType="1"/>
            </p:cNvSpPr>
            <p:nvPr/>
          </p:nvSpPr>
          <p:spPr bwMode="auto">
            <a:xfrm flipV="1">
              <a:off x="4444" y="2899"/>
              <a:ext cx="0" cy="723"/>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8" name="Line 17"/>
            <p:cNvSpPr>
              <a:spLocks noChangeShapeType="1"/>
            </p:cNvSpPr>
            <p:nvPr/>
          </p:nvSpPr>
          <p:spPr bwMode="auto">
            <a:xfrm>
              <a:off x="3976" y="2899"/>
              <a:ext cx="46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9" name="Line 18"/>
            <p:cNvSpPr>
              <a:spLocks noChangeShapeType="1"/>
            </p:cNvSpPr>
            <p:nvPr/>
          </p:nvSpPr>
          <p:spPr bwMode="auto">
            <a:xfrm flipV="1">
              <a:off x="4163" y="2578"/>
              <a:ext cx="0" cy="32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0" name="Line 19"/>
            <p:cNvSpPr>
              <a:spLocks noChangeShapeType="1"/>
            </p:cNvSpPr>
            <p:nvPr/>
          </p:nvSpPr>
          <p:spPr bwMode="auto">
            <a:xfrm>
              <a:off x="4163" y="2578"/>
              <a:ext cx="935"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1" name="Line 20"/>
            <p:cNvSpPr>
              <a:spLocks noChangeShapeType="1"/>
            </p:cNvSpPr>
            <p:nvPr/>
          </p:nvSpPr>
          <p:spPr bwMode="auto">
            <a:xfrm>
              <a:off x="5098" y="2578"/>
              <a:ext cx="0" cy="24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2" name="Line 21"/>
            <p:cNvSpPr>
              <a:spLocks noChangeShapeType="1"/>
            </p:cNvSpPr>
            <p:nvPr/>
          </p:nvSpPr>
          <p:spPr bwMode="auto">
            <a:xfrm flipV="1">
              <a:off x="4631" y="2256"/>
              <a:ext cx="0" cy="32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3" name="Text Box 22"/>
            <p:cNvSpPr txBox="1">
              <a:spLocks noChangeArrowheads="1"/>
            </p:cNvSpPr>
            <p:nvPr/>
          </p:nvSpPr>
          <p:spPr bwMode="auto">
            <a:xfrm>
              <a:off x="3616" y="3639"/>
              <a:ext cx="18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charset="0"/>
                  <a:ea typeface="+mn-ea"/>
                  <a:cs typeface="+mn-cs"/>
                </a:rPr>
                <a:t>1</a:t>
              </a:r>
            </a:p>
          </p:txBody>
        </p:sp>
        <p:sp>
          <p:nvSpPr>
            <p:cNvPr id="84" name="Text Box 23"/>
            <p:cNvSpPr txBox="1">
              <a:spLocks noChangeArrowheads="1"/>
            </p:cNvSpPr>
            <p:nvPr/>
          </p:nvSpPr>
          <p:spPr bwMode="auto">
            <a:xfrm>
              <a:off x="4083" y="3639"/>
              <a:ext cx="18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charset="0"/>
                  <a:ea typeface="+mn-ea"/>
                  <a:cs typeface="+mn-cs"/>
                </a:rPr>
                <a:t>2</a:t>
              </a:r>
            </a:p>
          </p:txBody>
        </p:sp>
        <p:sp>
          <p:nvSpPr>
            <p:cNvPr id="85" name="Text Box 24"/>
            <p:cNvSpPr txBox="1">
              <a:spLocks noChangeArrowheads="1"/>
            </p:cNvSpPr>
            <p:nvPr/>
          </p:nvSpPr>
          <p:spPr bwMode="auto">
            <a:xfrm>
              <a:off x="4364" y="3639"/>
              <a:ext cx="18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charset="0"/>
                  <a:ea typeface="+mn-ea"/>
                  <a:cs typeface="+mn-cs"/>
                </a:rPr>
                <a:t>3</a:t>
              </a:r>
            </a:p>
          </p:txBody>
        </p:sp>
        <p:sp>
          <p:nvSpPr>
            <p:cNvPr id="86" name="Text Box 25"/>
            <p:cNvSpPr txBox="1">
              <a:spLocks noChangeArrowheads="1"/>
            </p:cNvSpPr>
            <p:nvPr/>
          </p:nvSpPr>
          <p:spPr bwMode="auto">
            <a:xfrm>
              <a:off x="4738" y="3639"/>
              <a:ext cx="18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charset="0"/>
                  <a:ea typeface="+mn-ea"/>
                  <a:cs typeface="+mn-cs"/>
                </a:rPr>
                <a:t>4</a:t>
              </a:r>
            </a:p>
          </p:txBody>
        </p:sp>
        <p:sp>
          <p:nvSpPr>
            <p:cNvPr id="87" name="Text Box 26"/>
            <p:cNvSpPr txBox="1">
              <a:spLocks noChangeArrowheads="1"/>
            </p:cNvSpPr>
            <p:nvPr/>
          </p:nvSpPr>
          <p:spPr bwMode="auto">
            <a:xfrm>
              <a:off x="5205" y="3639"/>
              <a:ext cx="18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charset="0"/>
                  <a:ea typeface="+mn-ea"/>
                  <a:cs typeface="+mn-cs"/>
                </a:rPr>
                <a:t>5</a:t>
              </a:r>
            </a:p>
          </p:txBody>
        </p:sp>
      </p:grpSp>
    </p:spTree>
    <p:extLst>
      <p:ext uri="{BB962C8B-B14F-4D97-AF65-F5344CB8AC3E}">
        <p14:creationId xmlns:p14="http://schemas.microsoft.com/office/powerpoint/2010/main" val="20286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Clustering</a:t>
            </a:r>
            <a:endParaRPr lang="en-US" dirty="0"/>
          </a:p>
        </p:txBody>
      </p:sp>
      <p:sp>
        <p:nvSpPr>
          <p:cNvPr id="3" name="Content Placeholder 2"/>
          <p:cNvSpPr>
            <a:spLocks noGrp="1"/>
          </p:cNvSpPr>
          <p:nvPr>
            <p:ph idx="1"/>
          </p:nvPr>
        </p:nvSpPr>
        <p:spPr>
          <a:xfrm>
            <a:off x="388471" y="1568824"/>
            <a:ext cx="8247529" cy="4482351"/>
          </a:xfrm>
        </p:spPr>
        <p:txBody>
          <a:bodyPr>
            <a:normAutofit/>
          </a:bodyPr>
          <a:lstStyle/>
          <a:p>
            <a:pPr algn="just"/>
            <a:r>
              <a:rPr lang="en-US" dirty="0" err="1" smtClean="0"/>
              <a:t>Partitional</a:t>
            </a:r>
            <a:r>
              <a:rPr lang="en-US" dirty="0" smtClean="0"/>
              <a:t> </a:t>
            </a:r>
            <a:r>
              <a:rPr lang="en-US" dirty="0"/>
              <a:t>&amp;</a:t>
            </a:r>
            <a:r>
              <a:rPr lang="en-US" dirty="0" smtClean="0"/>
              <a:t> hierarchical</a:t>
            </a:r>
          </a:p>
          <a:p>
            <a:pPr algn="just"/>
            <a:endParaRPr lang="en-US" dirty="0" smtClean="0"/>
          </a:p>
          <a:p>
            <a:pPr algn="just"/>
            <a:endParaRPr lang="en-US" dirty="0" smtClean="0"/>
          </a:p>
          <a:p>
            <a:pPr algn="just"/>
            <a:endParaRPr lang="en-US" dirty="0"/>
          </a:p>
          <a:p>
            <a:pPr algn="just"/>
            <a:endParaRPr lang="en-US" dirty="0" smtClean="0"/>
          </a:p>
          <a:p>
            <a:pPr marL="0" indent="0" algn="just">
              <a:buNone/>
            </a:pPr>
            <a:endParaRPr lang="en-US" dirty="0"/>
          </a:p>
          <a:p>
            <a:pPr algn="just"/>
            <a:endParaRPr lang="en-US" dirty="0" smtClean="0"/>
          </a:p>
          <a:p>
            <a:pPr algn="just"/>
            <a:endParaRPr lang="en-US" dirty="0"/>
          </a:p>
          <a:p>
            <a:pPr algn="just"/>
            <a:endParaRPr lang="en-US" dirty="0" smtClean="0"/>
          </a:p>
          <a:p>
            <a:pPr algn="just"/>
            <a:endParaRPr lang="en-US" dirty="0"/>
          </a:p>
        </p:txBody>
      </p:sp>
      <p:sp>
        <p:nvSpPr>
          <p:cNvPr id="5" name="Oval 4"/>
          <p:cNvSpPr/>
          <p:nvPr/>
        </p:nvSpPr>
        <p:spPr>
          <a:xfrm>
            <a:off x="1494107" y="2988240"/>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47" name="Oval 46"/>
          <p:cNvSpPr/>
          <p:nvPr/>
        </p:nvSpPr>
        <p:spPr>
          <a:xfrm>
            <a:off x="2871683" y="3671050"/>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49" name="Oval 48"/>
          <p:cNvSpPr/>
          <p:nvPr/>
        </p:nvSpPr>
        <p:spPr>
          <a:xfrm>
            <a:off x="2363683" y="3603815"/>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0" name="Oval 49"/>
          <p:cNvSpPr/>
          <p:nvPr/>
        </p:nvSpPr>
        <p:spPr>
          <a:xfrm>
            <a:off x="1882577" y="4090898"/>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1" name="TextBox 50"/>
          <p:cNvSpPr txBox="1"/>
          <p:nvPr/>
        </p:nvSpPr>
        <p:spPr>
          <a:xfrm>
            <a:off x="1688342" y="2719299"/>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p1</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52" name="TextBox 51"/>
          <p:cNvSpPr txBox="1"/>
          <p:nvPr/>
        </p:nvSpPr>
        <p:spPr>
          <a:xfrm>
            <a:off x="1553869" y="3846468"/>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p2</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53" name="TextBox 52"/>
          <p:cNvSpPr txBox="1"/>
          <p:nvPr/>
        </p:nvSpPr>
        <p:spPr>
          <a:xfrm>
            <a:off x="2501142" y="3307695"/>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p3</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54" name="TextBox 53"/>
          <p:cNvSpPr txBox="1"/>
          <p:nvPr/>
        </p:nvSpPr>
        <p:spPr>
          <a:xfrm>
            <a:off x="3012130" y="3368953"/>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p4</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55" name="Oval 54"/>
          <p:cNvSpPr/>
          <p:nvPr/>
        </p:nvSpPr>
        <p:spPr>
          <a:xfrm>
            <a:off x="5622367" y="2926380"/>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6" name="Oval 55"/>
          <p:cNvSpPr/>
          <p:nvPr/>
        </p:nvSpPr>
        <p:spPr>
          <a:xfrm>
            <a:off x="6999943" y="3609190"/>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7" name="Oval 56"/>
          <p:cNvSpPr/>
          <p:nvPr/>
        </p:nvSpPr>
        <p:spPr>
          <a:xfrm>
            <a:off x="6491943" y="3541955"/>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8" name="Oval 57"/>
          <p:cNvSpPr/>
          <p:nvPr/>
        </p:nvSpPr>
        <p:spPr>
          <a:xfrm>
            <a:off x="6010837" y="4029038"/>
            <a:ext cx="194235" cy="134470"/>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59" name="TextBox 58"/>
          <p:cNvSpPr txBox="1"/>
          <p:nvPr/>
        </p:nvSpPr>
        <p:spPr>
          <a:xfrm>
            <a:off x="5816602" y="2657439"/>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p1</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60" name="TextBox 59"/>
          <p:cNvSpPr txBox="1"/>
          <p:nvPr/>
        </p:nvSpPr>
        <p:spPr>
          <a:xfrm>
            <a:off x="5682129" y="3784608"/>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p2</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61" name="TextBox 60"/>
          <p:cNvSpPr txBox="1"/>
          <p:nvPr/>
        </p:nvSpPr>
        <p:spPr>
          <a:xfrm>
            <a:off x="6629402" y="3245835"/>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p3</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62" name="TextBox 61"/>
          <p:cNvSpPr txBox="1"/>
          <p:nvPr/>
        </p:nvSpPr>
        <p:spPr>
          <a:xfrm>
            <a:off x="7140390" y="3307093"/>
            <a:ext cx="50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imes New Roman"/>
                <a:ea typeface="+mn-ea"/>
                <a:cs typeface="+mn-cs"/>
              </a:rPr>
              <a:t>p4</a:t>
            </a:r>
            <a:endParaRPr kumimoji="0" lang="en-US" sz="1800" b="0"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64" name="Oval 63"/>
          <p:cNvSpPr/>
          <p:nvPr/>
        </p:nvSpPr>
        <p:spPr>
          <a:xfrm>
            <a:off x="6324602" y="3245835"/>
            <a:ext cx="1323788" cy="6657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65" name="Oval 64"/>
          <p:cNvSpPr/>
          <p:nvPr/>
        </p:nvSpPr>
        <p:spPr>
          <a:xfrm>
            <a:off x="5622367" y="3055193"/>
            <a:ext cx="2206811" cy="145705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66" name="Oval 65"/>
          <p:cNvSpPr/>
          <p:nvPr/>
        </p:nvSpPr>
        <p:spPr>
          <a:xfrm>
            <a:off x="5229415" y="2612616"/>
            <a:ext cx="2752164" cy="20072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67" name="Oval 66"/>
          <p:cNvSpPr/>
          <p:nvPr/>
        </p:nvSpPr>
        <p:spPr>
          <a:xfrm>
            <a:off x="2209789" y="3344141"/>
            <a:ext cx="1323788" cy="66577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68" name="Oval 67"/>
          <p:cNvSpPr/>
          <p:nvPr/>
        </p:nvSpPr>
        <p:spPr>
          <a:xfrm>
            <a:off x="1314813" y="2612038"/>
            <a:ext cx="841188" cy="197490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mn-ea"/>
              <a:cs typeface="+mn-cs"/>
            </a:endParaRPr>
          </a:p>
        </p:txBody>
      </p:sp>
      <p:sp>
        <p:nvSpPr>
          <p:cNvPr id="69" name="TextBox 68"/>
          <p:cNvSpPr txBox="1"/>
          <p:nvPr/>
        </p:nvSpPr>
        <p:spPr>
          <a:xfrm>
            <a:off x="1314813" y="5035176"/>
            <a:ext cx="19722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prstClr val="black"/>
                </a:solidFill>
                <a:effectLst/>
                <a:uLnTx/>
                <a:uFillTx/>
                <a:latin typeface="Times New Roman"/>
                <a:ea typeface="+mn-ea"/>
                <a:cs typeface="+mn-cs"/>
              </a:rPr>
              <a:t>Partitional</a:t>
            </a:r>
            <a:endParaRPr kumimoji="0" lang="en-US" sz="1800" b="1" i="0" u="none" strike="noStrike" kern="1200" cap="none" spc="0" normalizeH="0" baseline="0" noProof="0" dirty="0">
              <a:ln>
                <a:noFill/>
              </a:ln>
              <a:solidFill>
                <a:prstClr val="black"/>
              </a:solidFill>
              <a:effectLst/>
              <a:uLnTx/>
              <a:uFillTx/>
              <a:latin typeface="Times New Roman"/>
              <a:ea typeface="+mn-ea"/>
              <a:cs typeface="+mn-cs"/>
            </a:endParaRPr>
          </a:p>
        </p:txBody>
      </p:sp>
      <p:sp>
        <p:nvSpPr>
          <p:cNvPr id="70" name="TextBox 69"/>
          <p:cNvSpPr txBox="1"/>
          <p:nvPr/>
        </p:nvSpPr>
        <p:spPr>
          <a:xfrm>
            <a:off x="5825554" y="5053105"/>
            <a:ext cx="19722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Times New Roman"/>
                <a:ea typeface="+mn-ea"/>
                <a:cs typeface="+mn-cs"/>
              </a:rPr>
              <a:t>Hierarchical</a:t>
            </a:r>
            <a:endParaRPr kumimoji="0" lang="en-US" sz="1800" b="1" i="0" u="none" strike="noStrike" kern="1200" cap="none" spc="0" normalizeH="0" baseline="0" noProof="0" dirty="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2823951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Hierarchical Clustering</a:t>
            </a:r>
            <a:endParaRPr lang="en-US" dirty="0"/>
          </a:p>
        </p:txBody>
      </p:sp>
      <p:pic>
        <p:nvPicPr>
          <p:cNvPr id="28" name="Picture 7"/>
          <p:cNvPicPr>
            <a:picLocks noChangeAspect="1" noChangeArrowheads="1"/>
          </p:cNvPicPr>
          <p:nvPr/>
        </p:nvPicPr>
        <p:blipFill>
          <a:blip r:embed="rId2" cstate="print"/>
          <a:srcRect/>
          <a:stretch>
            <a:fillRect/>
          </a:stretch>
        </p:blipFill>
        <p:spPr bwMode="auto">
          <a:xfrm>
            <a:off x="1038225" y="1404471"/>
            <a:ext cx="6505575" cy="2247900"/>
          </a:xfrm>
          <a:prstGeom prst="rect">
            <a:avLst/>
          </a:prstGeom>
          <a:noFill/>
          <a:ln w="9525">
            <a:noFill/>
            <a:miter lim="800000"/>
            <a:headEnd/>
            <a:tailEnd/>
          </a:ln>
        </p:spPr>
      </p:pic>
      <p:pic>
        <p:nvPicPr>
          <p:cNvPr id="29" name="Picture 8"/>
          <p:cNvPicPr>
            <a:picLocks noChangeAspect="1" noChangeArrowheads="1"/>
          </p:cNvPicPr>
          <p:nvPr/>
        </p:nvPicPr>
        <p:blipFill>
          <a:blip r:embed="rId3" cstate="print"/>
          <a:srcRect/>
          <a:stretch>
            <a:fillRect/>
          </a:stretch>
        </p:blipFill>
        <p:spPr bwMode="auto">
          <a:xfrm>
            <a:off x="1047750" y="1404471"/>
            <a:ext cx="6496050" cy="2247900"/>
          </a:xfrm>
          <a:prstGeom prst="rect">
            <a:avLst/>
          </a:prstGeom>
          <a:noFill/>
          <a:ln w="9525">
            <a:noFill/>
            <a:miter lim="800000"/>
            <a:headEnd/>
            <a:tailEnd/>
          </a:ln>
        </p:spPr>
      </p:pic>
      <p:pic>
        <p:nvPicPr>
          <p:cNvPr id="30" name="Picture 10"/>
          <p:cNvPicPr>
            <a:picLocks noChangeAspect="1" noChangeArrowheads="1"/>
          </p:cNvPicPr>
          <p:nvPr/>
        </p:nvPicPr>
        <p:blipFill>
          <a:blip r:embed="rId4" cstate="print"/>
          <a:srcRect/>
          <a:stretch>
            <a:fillRect/>
          </a:stretch>
        </p:blipFill>
        <p:spPr bwMode="auto">
          <a:xfrm>
            <a:off x="1038225" y="1404471"/>
            <a:ext cx="6505575" cy="2247900"/>
          </a:xfrm>
          <a:prstGeom prst="rect">
            <a:avLst/>
          </a:prstGeom>
          <a:noFill/>
          <a:ln w="9525">
            <a:noFill/>
            <a:miter lim="800000"/>
            <a:headEnd/>
            <a:tailEnd/>
          </a:ln>
        </p:spPr>
      </p:pic>
      <p:pic>
        <p:nvPicPr>
          <p:cNvPr id="31" name="Picture 13"/>
          <p:cNvPicPr>
            <a:picLocks noChangeAspect="1" noChangeArrowheads="1"/>
          </p:cNvPicPr>
          <p:nvPr/>
        </p:nvPicPr>
        <p:blipFill>
          <a:blip r:embed="rId5" cstate="print"/>
          <a:srcRect/>
          <a:stretch>
            <a:fillRect/>
          </a:stretch>
        </p:blipFill>
        <p:spPr bwMode="auto">
          <a:xfrm>
            <a:off x="1047750" y="1404471"/>
            <a:ext cx="6496050" cy="2247900"/>
          </a:xfrm>
          <a:prstGeom prst="rect">
            <a:avLst/>
          </a:prstGeom>
          <a:noFill/>
          <a:ln w="9525">
            <a:noFill/>
            <a:miter lim="800000"/>
            <a:headEnd/>
            <a:tailEnd/>
          </a:ln>
        </p:spPr>
      </p:pic>
      <p:pic>
        <p:nvPicPr>
          <p:cNvPr id="32" name="Picture 15"/>
          <p:cNvPicPr>
            <a:picLocks noChangeAspect="1" noChangeArrowheads="1"/>
          </p:cNvPicPr>
          <p:nvPr/>
        </p:nvPicPr>
        <p:blipFill>
          <a:blip r:embed="rId6" cstate="print"/>
          <a:srcRect/>
          <a:stretch>
            <a:fillRect/>
          </a:stretch>
        </p:blipFill>
        <p:spPr bwMode="auto">
          <a:xfrm>
            <a:off x="1038225" y="1404471"/>
            <a:ext cx="6505575" cy="2247900"/>
          </a:xfrm>
          <a:prstGeom prst="rect">
            <a:avLst/>
          </a:prstGeom>
          <a:noFill/>
          <a:ln w="9525">
            <a:noFill/>
            <a:miter lim="800000"/>
            <a:headEnd/>
            <a:tailEnd/>
          </a:ln>
        </p:spPr>
      </p:pic>
      <p:pic>
        <p:nvPicPr>
          <p:cNvPr id="33" name="Picture 16"/>
          <p:cNvPicPr>
            <a:picLocks noChangeAspect="1" noChangeArrowheads="1"/>
          </p:cNvPicPr>
          <p:nvPr/>
        </p:nvPicPr>
        <p:blipFill>
          <a:blip r:embed="rId7" cstate="print"/>
          <a:srcRect/>
          <a:stretch>
            <a:fillRect/>
          </a:stretch>
        </p:blipFill>
        <p:spPr bwMode="auto">
          <a:xfrm>
            <a:off x="1032809" y="1404471"/>
            <a:ext cx="6505575" cy="2247900"/>
          </a:xfrm>
          <a:prstGeom prst="rect">
            <a:avLst/>
          </a:prstGeom>
          <a:noFill/>
          <a:ln w="9525">
            <a:noFill/>
            <a:miter lim="800000"/>
            <a:headEnd/>
            <a:tailEnd/>
          </a:ln>
        </p:spPr>
      </p:pic>
      <p:pic>
        <p:nvPicPr>
          <p:cNvPr id="34" name="Picture 19"/>
          <p:cNvPicPr>
            <a:picLocks noChangeAspect="1" noChangeArrowheads="1"/>
          </p:cNvPicPr>
          <p:nvPr/>
        </p:nvPicPr>
        <p:blipFill>
          <a:blip r:embed="rId8" cstate="print"/>
          <a:srcRect/>
          <a:stretch>
            <a:fillRect/>
          </a:stretch>
        </p:blipFill>
        <p:spPr bwMode="auto">
          <a:xfrm>
            <a:off x="1630669" y="3999668"/>
            <a:ext cx="5328592" cy="1660090"/>
          </a:xfrm>
          <a:prstGeom prst="rect">
            <a:avLst/>
          </a:prstGeom>
          <a:noFill/>
          <a:ln w="9525">
            <a:noFill/>
            <a:miter lim="800000"/>
            <a:headEnd/>
            <a:tailEnd/>
          </a:ln>
        </p:spPr>
      </p:pic>
    </p:spTree>
    <p:extLst>
      <p:ext uri="{BB962C8B-B14F-4D97-AF65-F5344CB8AC3E}">
        <p14:creationId xmlns:p14="http://schemas.microsoft.com/office/powerpoint/2010/main" val="260679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K-Means Clustering</a:t>
            </a:r>
            <a:endParaRPr lang="en-US" dirty="0"/>
          </a:p>
        </p:txBody>
      </p:sp>
      <p:pic>
        <p:nvPicPr>
          <p:cNvPr id="14" name="11 Resim"/>
          <p:cNvPicPr/>
          <p:nvPr/>
        </p:nvPicPr>
        <p:blipFill>
          <a:blip r:embed="rId2" cstate="print"/>
          <a:srcRect/>
          <a:stretch>
            <a:fillRect/>
          </a:stretch>
        </p:blipFill>
        <p:spPr bwMode="auto">
          <a:xfrm>
            <a:off x="762000" y="1404471"/>
            <a:ext cx="7524328" cy="5079851"/>
          </a:xfrm>
          <a:prstGeom prst="rect">
            <a:avLst/>
          </a:prstGeom>
          <a:noFill/>
          <a:ln w="9525">
            <a:noFill/>
            <a:miter lim="800000"/>
            <a:headEnd/>
            <a:tailEnd/>
          </a:ln>
        </p:spPr>
      </p:pic>
    </p:spTree>
    <p:extLst>
      <p:ext uri="{BB962C8B-B14F-4D97-AF65-F5344CB8AC3E}">
        <p14:creationId xmlns:p14="http://schemas.microsoft.com/office/powerpoint/2010/main" val="1386520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CURRENT STATUS</a:t>
            </a:r>
            <a:endParaRPr lang="tr-TR" sz="2500" b="1" dirty="0">
              <a:solidFill>
                <a:schemeClr val="bg1"/>
              </a:solidFill>
              <a:latin typeface="Bell MT" pitchFamily="18" charset="0"/>
            </a:endParaRPr>
          </a:p>
        </p:txBody>
      </p:sp>
      <p:sp>
        <p:nvSpPr>
          <p:cNvPr id="371714" name="AutoShape 2"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6" name="AutoShape 4"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18" name="AutoShape 6"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0" name="AutoShape 8"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371722" name="AutoShape 10" descr="data:image/jpeg;base64,/9j/4AAQSkZJRgABAQAAAQABAAD/2wCEAAkGBhQSEBUUEBQWFBIUFxgVFBQXGBQYFRQXFRUXGBYaFxgYHCYgGCAmHBUVHy8gIycqLC4sFR4xNTAqNSYrLCkBCQoKDgwOGg8PGiwkHyUqNCwtKSwqLywqLC4sLCwsKS8sLiwsLywsLCwsLywsNCw0LCksLCwsLCwsLCwsKSwtLP/AABEIAQgAvwMBIgACEQEDEQH/xAAcAAEAAgMBAQEAAAAAAAAAAAAABgcDBAUCAQj/xABDEAACAgECAwUFAwoDCAMBAAABAgADEQQSBSExBhMiQVEHMmFxgUKRsRQjM1JiobLB0eFDcvAVJDQ1U3OCkhdU8Rb/xAAZAQEAAwEBAAAAAAAAAAAAAAAAAQIDBAX/xAAtEQACAgEEAQIEBgMBAAAAAAAAAQIDEQQSITFBE1EyYXHwFCJCgZGhBbHhM//aAAwDAQACEQMRAD8AvGInlm5QD7mc7iHaHT0fprq0PoWG7/16yKdte3ddIKK5GDhtvNyfT4Srm4s9hD1WtfWzhbKnrUMAx6jb1+Y5g4nP6zcsKPHv9o02cZbLb1ntT0ie53luRkbVwD8i5H4TiW+2bqE0+D5b7MZ+5eUivCeybGk26ywaWgHmSC9h/VIC8lY+mSfhPT8X01J/3Gnc/wD9nUYew/tIh8CfPH3T0lCD6WTmUpLO77+/v5dzUe1y9lI7oU7uQsUlmX4hXGGnNPb7iIbw6jvF8iKkwfmAmQfgZFNfrnd82s1rsepJLg/M/h0lteyzgJpoLP7zkkn5/wBpnOGyWf6OuNlbhjbz7kY0/azi9v6LvW+WnT8SgBElfZqnjDXI2rsSukHL1kVF2GOg2L4fvk4xGJWU89JGK4An2ImYEREARPmYzAPsTyzYGT0kb1Xb7SrYK0trawnAG9Rk/DPWUlNRWWSk30SXMTj0cfyfGhHyOZ1KdQGGVOZWu6FnwsmUHHsyCfZ8zPs1KiIiAJyOM8SFQJfw1KhZnz55AVQPM9T906xld9rqhq9SlFjFaK3NtpBxlah0+vMf+UysnjC9y0V5ItxPXM6tqGCaTSsx2OQGuvyclhnPU56fhzmLs1qqbrsKzsfV1AYjPXK9RnyM0uOUaniOpLLhaV8NK4OK6xyAA6ZOBn+06/BOHVaBgbSxtbmFHOx/Tl5D5ysdOs73/AdjxjwS7tZ2dZ9Jtq8QGHHzweXx5EyqbOF2lwldbBs88+XxBlrJ25ZWZb6lprFasuSWLFmYbDjADYUHAz7wme/jKqyWLRUabFBW42e8x8gNvpk/QzdXOvglLjBwuxvs3wRZqOZ9DLMo04QAKMATk8H7R131LYn6NvdYZxyJHnzHMTshuUqp7uSrW1YPUTgdpe0/5NhKqzbewyEHuqCdoZz5DJxI52b7fW2627S6jYGrYd2yAhXBGcc/P09cQ5YTfsEslgxKt7Q8c1feXm1zUK8CqpHChlJ9/JHj5eXxPpJF2Y4y19O9fCwOGXPL4H6ys5bUpeGVi05OPsTGYtTeEUsxwqgkk9AB1mDh2vFq5HIjkR6EdZEvanxru9MtIOGuPi+CL1+84l8k4Ixx72kaq12GlPd1jJTl4iB5sT+AnV9n/aqzWVnvNyXp7wy22wdN6Z6jPIjyMjtOiC7RjKjALY8m+Pxmv2b4PqKdXZqFBWnSK+OR/Pq7bnXny5DJyPMCTqNPBRbm8PtMpp796yvfBLPaVx+1KEpwQtpO5xyyFx4P5n4SluMohFrNnvB3YQbgBtYMSduMnGB5/an6E7Q8KTW6QoOe4B6m/axlSPmDj6yquMdktLZuL22rqO5Fuwd3sGCF24I3ZxgzKi+MFmZvOPsdf2dduNtiaPVtncq9xax55I5VsfP4H6ektFwV8SdR1H6w8x8/SfmnjVaAO2SLVNarhgBjZknGM5BA5g+cvfsN2ibU6Otrf0qja5/WI6N9R+/MrqK414sRMG5flJlo9ULEDL0MziRzh2rFeoKfYs8S/BvtD+f1kjBmkJqayiklhn2IiXKmO4nacdcSB9qtGV3OoO1xt5cy3qfriTy4eE/KaPE+HC2vGeQ6dOWJlZDesExeGV4vF7EqFel0xVj1ttAGPiqn8T6dJxtKFqq7zU5Orcbn38mDDmQB5dMEn5Tt8Z4bqUsPdtURyAJDZAGccuY8/wD8mDhnZB7b2stG93YnmDsXJzyB64zyzLckp/I5mj0d2s2NeBtUlq05/a253fDwj585MdNwoV0NTcNyEh68/ZYc8D054+8yR8H7OLSOfNvWYO0+jP5OSOqnMzuyq20TD4kiD9iOKE3W1MNtDVggYwBYxbIX4bR5eYEnHA+LgVWd6f0O7cfgvn93OV3Vqz3pAGAmMfIDJ+8sT9Z541xCzDVV/wCOo3fJDz+/wic9dzdkFjiS4LySUJNvrsz8G7ULc+uvucJWwbmfs90MgD5KRy8zMfEuL1/kdNlTKL1vrsAGNzeHPixzxtPU/KR2ns66LqWYf7q6qC5/6hBBwP8AXUT52F4ObCN4yR4QfgP7YnZKmDbkn7GeSf8AtDpD6NbkGeac/wBhyCP3kffNTs1xJadTTUDlb02k5HvqMgY6rjmOfXM7GurDaVqG/UKD6e7+AlWvrrltD92xup2sqBeZIIPIDmQOfP4TmonHdOvyy9sHOMZeFyXNpru61mPs3DcP8y8m/kZC+0elPENdqQp8NFZVPTeOn3nM6vHONjuE1CfYxYvydcY/ePukU7MavUb7aavDZqUDo7HG07s7wcHy3YkRscqmo9rgmUcM2KXP5NWhHu8s5PUY6jz/ALTt6TRvq6a1Fvd9y+5hjO8nlg8+nvf+00dRp2q3pYvjCd7heeTjLAevMNI9X2usoJetRttR0IDHAblzBxzI5H75rdf60IwXt38/BjTptm+zPnol/Y3jg7l6d246ex6wfVAx2fu5fSeu11iHRWMqqGyBkAZyRjOflykZ7JcLeurvP1ubfXof9es3uOln07hfgceuP9GeVqd1d0V4eDsglOD90RvinsyeyhtWL0AKBhWVbPLAxu6SQ9mdeKa6xuALDGMgE/Iec3NXr7RpLK2qIoFCd3ZjkzjaX556eIY5D3T1nC/2cDUtm5lZa+YGMMBuIB+pM6dRbOyuUbH0+CdLHNnC8Mll+uPIj3lO4fT+2ZPuEa4W1Kw8xKk4NxDvaVY+90b5jkf6/WTLsVxHazVE8uq/WYaC2UJumYvipR3xJtE+Zn2e2cQmNqQfKZIgGBtIp+yJ7roA6DEyRIwBNXiNQapgfMGbU1defCPiYYzgqjXac1WFiDyUjGOZx0IHnNC+zetNmCMNtYHqA42nP1wZa+t7OpaPF19ZFuNdjyqnuhuU9R/MTjdMobXB/C8pf7Nd0ZJqS7WGRfXcaWum7SMhdrk8OOgbPhJ+XM/+Ikm7EcFCVqSOeJyeEdkrX1Ae0lsDblgBgfT95liaDSBcAdP5Cb1xa5l2+ytm3qPRHu1VOx1I6MP3iV2dBXbqrRdY1bZJqwoIJCE4bJ6YPr1Ilt9sNHvp3Dqhz/WV5xcUrpLXZFNxKhWI8Q58tp8sEeU8yzNOp3L9XX1OhPdTj2Of2bbdou4Y7tgNRPmRz2n4f2nUtufvara6itFKotdmMbtuA4Jz+scDkPPrOTwl6aiBtdLXwmSW2WhQfEoIABDBl8JI6esx9ouKalUGnpda6mY2ljuyQBuKZAOBlScY85NcJfinFeeef7Ik81p+xq6ftFc/Errrl21Fu7Xn4U2DKr92fKeu0GoW66qqrBUneSMcg3l/WR3tNqC3d214227XPrvA2/hJV7PuD97ZvI88D6dZ7F2nhmEl4MoWuEZR9yyOD8NHcYI6rIzq6CjMp8vwk+or2gATjdruFYC2KOnJpwa6j1K8rtE6ee2fPk4nHtQDwshfIKhHpiRjU8qDz6Vjz/Zm/wAXZjprEXmDgkfL+xmvxBlGmcfa2jnjORtHIH7PPPzlv8Liae7k5v8AJ5rj+V45R47O14oHxyfwnY0uoNdiuOqn93nOJwxiKEx6Gb3DdcLaww69GHow6icWu09tNn4ldZO7Taiuxej+pLktzQ6oWIrA8iJsCQbszxnZ+bY8vs/0k001u4ZnqU2q2CkjCcHB4ZmiImxmIiIAmDUoTtwMgHJmeIBi2k9eQnvYMT1EA17lCqcCY9EvU/SZNXWSBgZnumvaoEgjyYeIgFCp8+Urbj3ZmzmFTvKyc45grjmMESxdXW7EYHL6TYrqAUAj5yk64z+JFoyafBUv/wDJajV3K9zOdgwu4jCY/VAAAmDtNwsqprtJRsHbZzwcjB5jpmXGEA90TR1nB0u/SLKTojLHhrpl42NH504T2etcis4IB5EEMAPhLr7G9nRpqMkc8TtaPsrTWcqonQ1FR24UTdtvspwalC5YCbmr0wsQqRyImLSUENkibsgqireJ6E02FG+nxEj/ABpNtT/q7eXw+Et3jfAU1CYYc/I+YkC13YPWgkVOGT0bYeX1nHXTPT3epT0+0zS7bfXsn+zIfVxqtKB5lBjH6xPPl/We+yehuAazaSjHLL6ehElug9nFp/S1ovrtCD8JOuEdnkpr24E67G7a/TmuDKuuNc3Yu2Vldd46ip/xAOXyMtfhKkVjPpONf2GqNwsUYOcyRU1bRj0mOnp9GO1G9k97yZYiJ0GQiIgCIiAIiIAiIgEX7a6RbX0dVgJrfU4dQzLuAptOCVIPUA/SRrjlLA3aSm2xaV1WhWtt7lqWuY70Dk7sDCNtJON3pJ/xXgtOpULegdVbcuSwwwBGQVII5EzzXwCha1rWpAiOLFUDkHU5D/Fs88mAQ+rtY6HUWXcr9PpRXbWMkd+LWVSq+YfKMOXMMJt+z3XhTdpt9j7NtytatqMRaPzgAtAJAsDfDxCSS3gNDWNa1SGxu73Pjm3dHdXn12nmJsvoUNgsKjvFUoH8wrEEj5ZAgGxERAEREAREQBERAEREAREQBERAEREAREQBERAEj3tAsK8N1BUlSFGCCQR416EcxJDI57RP+Waj/Kv8ay0PiRWXTIr7KtQ51N4Z3YCpSAzM2DvPTcTLNlX+yj/ir/8AtJ/GZaE21HFjKU/AhEROc1EREAREQBERAEREAREQBERAETT4jxMUgEpY+f8ApoXI+eOk4D+0vRg4Y2A+hrcfjKucV2zevT22rMIt/QlcTU4fxOu9A9Lq6nzU5x8/Sbct2YtOLwxETgcd7caTRnbfcA4x4Fyz4PQ7RIbwTGLk8RWTvyG+0y+8aN1rrV6XAFj5O+vDA7tuOY5fSZNN7UNHYpZDayr7xFT4X5+ky6f2h6K1tneEbuXjUhTnyJPKRG2MWnk2ejvlFtQf8EK9nGouGsYUVq6siix2JC1qDnPIHJPkJb00OD8KpoTbp0VEYlvD0JPnnzm/NrbPUluwckIbFgRPF1wUFmIVR1JOAPrIlqfaxw9HKd8WI5ZVGZfow5GZNpdm0K5T+FZJhEjDe0LTCsWEXCtvdc1OFOPQzf4L2r0+qyKHyw6qQVbHrg+UhTi3jJpLTWxjvcXj3xwdiJ8E+yxgIiIAiIgCIiAIiIB8xOD2o7I1ays7httA8Fg6jzAPqPhO/EhpSWGaV2SqkpweGiiOE8Vv4fqScFWU7bKzyDgeR/kZcvBeO16qoWVHIPVftKfMETFx3svRq1AuXmPdcHDL8j/WcfS+zais5qtvRsYyrgHB+QnPXCdbwuUevq9VptZBSnmNn0ymYvaD7QU0Neyoh9S4O1eoQfrP/IecrDsX2Nu4pqGtvZu53brrT1dupVT6/hLJX2PaLvN7m6w5yQ9mQx+Jxn98mHD+G10VrXSgStBhVHQf1+c02OTzI41fCmG2rt+TzoeGVVViqpFSsDG0AYPLHP1+srzt52E27tRpV8HWysDp+0o9PUSzsQVzJsrU1hmel1lmms9SL+q9yqvZ32x7lu4vcCk/o2bojemfIH8ZaNmqVULswCAZLEjaB659JG+KeznSXPu2ms+fdnAPzGMfdNe/2ZUOmxrtSUxjZ3p249MYxM61OC2vk69ZZpdRP1YNxb7WCvfal28GrcUaZyaE98j3bW8seoH753vZn7MwoXU61MsRmqphyUH7TA+foPKSfgPsw0WlfetZsfyNp3bfkMYktxLqHOZGFmpSh6dXC9zBqdGliFHUMjDBU9MSlu0nAbdBqMqSqE5psUnpnIGfUekvDE1OJcKq1FZruQOh54PqPQjmJFtXqL5ltBrnpZvKzF9o5HZDtemsqAOFuUAOmevxX1BkhDSIf/F+mDbka5DnI2vjb8jjM7/C+EGn/GtsGMAWFTjHxxnPzlob8YkZ6padycqG8ezXX7nSiImhxCIiAIiIAiIgCIiAJ8xPsQBiIiAR3tjxqzTrQK7K6e9uFbW2ruRF2O2cbl/VA6+c4t/bnULRp7RWjh7rVcqGxbRSrMbKQTkZVdwBz0+MlXF+D9+9DFsCi3vcEZ3fm3THw9/P0nGs4BXpQlttwXT6a625VK8kS9Cvd5z0DOSOXQ4gGW7tSQmqdNrrWKu4x9s3ICmfXLMv0m92X4nZfRm8KL62aq4L7osQ4O3PkRgj5yKcC4DpNQbaqdT31JuW9qQHUpWqsK6w4IOA5DAjyUCSjgXZldJZaaSRVbsbuyWba6ghm3MxJyNvL9mS1jsZyduIiQBERAGIxEQBERAEREAREQBERAEREAREQBERAEjntE/5ZqP8q/xrJHI57RP+Waj/ACr/ABrLQ+JFZdMiXso/4q//ALSfxmWhKv8AZR/xV/8A2l/jMtCban/0ZSn4EIiJzmoiIgCIiAIiIAiIgCIiAIiIAiIgCIiAImCzVAOqYOWBOfIYmVLARkEEfCRuTB6kW7ednLdVQRRYwYdas4S4ZztPoeXIyUxLJ4eUQ1lYKr9n/ZrUNebmNlFS+Fl91rSp90j9UHqfOWmJ9nwmWsm5yyysYqKwj7E56cVyVyjBGbar5GM+WR1AOJm1GuC+RbHM7ee0eplcE7kbUTzW+QCOh6T1ILCIiAIiIAiIgCIiAIiIAiIgCfCZ8d8Ak9AMn6SI8c7WgM6L3gFYR32qM7W8txPIkEcpnZYoLLLRg5dG32ldmwRW7ClwQU6sdvMH0HiH3TZo16U2BcfpSXJ8kIUbs56D5esjmk4yjWVOd62EMHXcGD5UPW+OjBgfwm1qOM1shG/a1HjuL7ea2A5PL9rAxPInc4SnOLzL2+nj+w+HhkzDTzdeqqWYgKOZJOAB8ZyuGM9ukA3AsQQrjoR0Dcvh+EjWrqrss/Jn/KGSg+O1mLA+E7enXqAflPb07jdFT8PktXBS7Z0r+2SX2DT6MNZY+fzmCtShfeO48z6ch1M7PD62rVzZhU5ELuLbcDmdx58z5SDaTiz6Sl9Z3BssvsWihFwFWtQSDge6vhJ+M4nGvaLYe9re+q1HQOqrXg1P/wBNjkg88cwfKd/4aU3iC4+8/wAC+Ua24ImR46LBdRXtwWAQFgroGwSSD5ZPLHrO7wy+tV7lmTfkrtyoL4HXHnK/7J6RH0hW2pO+dgwu3dO8BHibqoXHTz5TLTeLtUgoDNUhzzrLHFWCSjdVLNnlmYShHHB5qn1LvJYmku2Yrflzwh8mH2efrjy+E35FdVxqwalBaq1ofEgY888xzP1+nKSHR6kuDkAYOORyDyB6/Wc50V2KWUjZiIg2EREAREQBERAEREAREQDy4yD8pVf+y2OquUszKVUXFlOKx3m1R6/4ec+Qlp32hVLHooJPyEjHGWaihLF8GWxdZt3FajuOWUe8eY+RM5NTWp8vwbVScevJzOIcMVbNxBKjZsKAbUUD3sZ90A7Rn+U5J1VLvbSyNtfayXMAuWrbmP2hu+8ZnR02i1GqqPdcqWXFVm4q21XO4Mp6luZ9OYmfXaGqrToFpue0upZAubWxz27uaqMgZxyOMThlp3J7ksfP6kuOX8yT8G05VFLBQdgBC9M/LoMdJg4tpUrqtxyF7jvGPRQwCk/cPvM4x4wvhzYqWhgXryBsJwCefmF8unpOgNupqsLEuNpTzG4ZY4K+eRtz856NM1BKJlzHlmrw7Q2OuoKUmupmrNKFlxaE5swA5JvGJVvb3SVrqGGn0YrTf3tl3+IMfpFwThMZJ+PLEtzhu5L0FbM9TLgjmVTAOOZOVI5Dn1zIz287JpqNT3moDJWdiraH21jkRizHPmSOf756+ltUbct8Y+/3KXrd0a3FLadJp1FerZdNsUWKUFh8WNnLII59f5TJ2Q4kAptQgm122AKRVgcmKg81Y8us0OGcEd1ei9GSmtWNR1CraqWIcNstJG4EYIBkl4TwwUUbVurdXOWY14bxcxyB6eUytnCCce2cLgljBkp7M23rbvtxXqMd4py7oVOH7p84CsBj4ZMmGnpCKFUYAGAJwODas2ajbgVrUnhQBgTk4Jweg5DEkk44tPlHTVhrKEREsbCIiAIiIAiIgCIiAIiIB8ZcjB6Gan+yq/Nc+WCSQB6D0E3IkNJ9k5PKoAMAYE1OI0sQMAsufEoOCRjlg/Pym7EYCeCKazsxX4tReBvCkIu0MlXkMKoy7YxzP0nMGkrB8XfJcbBhVQ7cE4Qeikj4yekTk6zSjvCSjMWA24ztVgCMnyHXOZjOC8FnY/JFG4zaNYFNqhw5HiK7OSZKFgOZAxyPmwmTVdqKdUtiWIGLYrSpjnIJw7/DB/CaXHuDOWStUrqSobu8YF99tli954vUjByRy5TU4d2Rup1N1gAd0yrMAMW1sM7uvgsxjkBgzn/Pu/KzKUVN4izucIszWtV7AUq+1d6hgSp5KHzyzy6/Qzumn883c1EE+F2Yfm8eRH9B1nK0Oipu1P5sk0W1h9gyigqftDzzkfdJbRSFUAZwOmSSfvM6optc/wA+SrqceH/0x6LR92oGct5tgAn+wzyE2Yial8YEREEiIiAIiIAiIgCIiAIiIAiIgCInmzoflAPU+EStuzmrdxp2qs1FljVXfle82FQorbuyAw2g7woBXmRmbFenaurRflFmo7m5C+qctbu73uk7tWK+JFzu5DAyozAJpfo6y2Gxl+ewnkxUddvmQJjbhFahmyyg822swHIcz9wkIo0jNdw+7Ud9sWzVJW7G0N3ZP+7d4BzywH2hzAGZk4DbqGt3W2lbx3/fVHvyzDxbBtI7tMeAgqfvzIwguOUTjhenqFatQqhGUFSBjIPMdec3ZXteluur8b6hSmgSxQrWL+fG85OPebkOR+ok44XYzUVl87iiFs8jkqCcj55kg2oiIAiIgCIiAIiIAiIgCIiAIiIAiIgCfCMxEAw6LRJTWtdY2ogwo58h9ZniIAiIgCIiAIiIAiIgCIiAI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4034" name="Picture 2" descr="deep learning nature ile ilgili görsel sonucu"/>
          <p:cNvPicPr>
            <a:picLocks noChangeAspect="1" noChangeArrowheads="1"/>
          </p:cNvPicPr>
          <p:nvPr/>
        </p:nvPicPr>
        <p:blipFill>
          <a:blip r:embed="rId3" cstate="print"/>
          <a:srcRect/>
          <a:stretch>
            <a:fillRect/>
          </a:stretch>
        </p:blipFill>
        <p:spPr bwMode="auto">
          <a:xfrm>
            <a:off x="1785918" y="1571612"/>
            <a:ext cx="2357454" cy="2428892"/>
          </a:xfrm>
          <a:prstGeom prst="rect">
            <a:avLst/>
          </a:prstGeom>
          <a:noFill/>
        </p:spPr>
      </p:pic>
      <p:pic>
        <p:nvPicPr>
          <p:cNvPr id="684036" name="Picture 4" descr="deep learning nature ile ilgili görsel sonucu"/>
          <p:cNvPicPr>
            <a:picLocks noChangeAspect="1" noChangeArrowheads="1"/>
          </p:cNvPicPr>
          <p:nvPr/>
        </p:nvPicPr>
        <p:blipFill>
          <a:blip r:embed="rId4" cstate="print"/>
          <a:srcRect/>
          <a:stretch>
            <a:fillRect/>
          </a:stretch>
        </p:blipFill>
        <p:spPr bwMode="auto">
          <a:xfrm>
            <a:off x="4143372" y="1571612"/>
            <a:ext cx="2428892" cy="2413195"/>
          </a:xfrm>
          <a:prstGeom prst="rect">
            <a:avLst/>
          </a:prstGeom>
          <a:noFill/>
        </p:spPr>
      </p:pic>
      <p:pic>
        <p:nvPicPr>
          <p:cNvPr id="684038" name="Picture 6" descr="deep learning science ile ilgili görsel sonucu"/>
          <p:cNvPicPr>
            <a:picLocks noChangeAspect="1" noChangeArrowheads="1"/>
          </p:cNvPicPr>
          <p:nvPr/>
        </p:nvPicPr>
        <p:blipFill>
          <a:blip r:embed="rId5" cstate="print"/>
          <a:srcRect/>
          <a:stretch>
            <a:fillRect/>
          </a:stretch>
        </p:blipFill>
        <p:spPr bwMode="auto">
          <a:xfrm>
            <a:off x="6572264" y="1571613"/>
            <a:ext cx="2214578" cy="2428891"/>
          </a:xfrm>
          <a:prstGeom prst="rect">
            <a:avLst/>
          </a:prstGeom>
          <a:noFill/>
        </p:spPr>
      </p:pic>
      <p:sp>
        <p:nvSpPr>
          <p:cNvPr id="684040" name="AutoShape 8" descr="machine learning nature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684042" name="AutoShape 10" descr="machine learning nature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84044" name="Picture 12" descr="machine learning nature ile ilgili görsel sonucu"/>
          <p:cNvPicPr>
            <a:picLocks noChangeAspect="1" noChangeArrowheads="1"/>
          </p:cNvPicPr>
          <p:nvPr/>
        </p:nvPicPr>
        <p:blipFill>
          <a:blip r:embed="rId6" cstate="print"/>
          <a:srcRect/>
          <a:stretch>
            <a:fillRect/>
          </a:stretch>
        </p:blipFill>
        <p:spPr bwMode="auto">
          <a:xfrm>
            <a:off x="4143372" y="3929066"/>
            <a:ext cx="2500330" cy="2500330"/>
          </a:xfrm>
          <a:prstGeom prst="rect">
            <a:avLst/>
          </a:prstGeom>
          <a:noFill/>
        </p:spPr>
      </p:pic>
      <p:pic>
        <p:nvPicPr>
          <p:cNvPr id="684046" name="Picture 14" descr="https://pbs.twimg.com/media/ChsmIHlWEAEEbgs.jpg"/>
          <p:cNvPicPr>
            <a:picLocks noChangeAspect="1" noChangeArrowheads="1"/>
          </p:cNvPicPr>
          <p:nvPr/>
        </p:nvPicPr>
        <p:blipFill>
          <a:blip r:embed="rId7" cstate="print"/>
          <a:srcRect/>
          <a:stretch>
            <a:fillRect/>
          </a:stretch>
        </p:blipFill>
        <p:spPr bwMode="auto">
          <a:xfrm>
            <a:off x="6643702" y="4000504"/>
            <a:ext cx="2143140" cy="2428892"/>
          </a:xfrm>
          <a:prstGeom prst="rect">
            <a:avLst/>
          </a:prstGeom>
          <a:noFill/>
        </p:spPr>
      </p:pic>
      <p:pic>
        <p:nvPicPr>
          <p:cNvPr id="684048" name="Picture 16" descr="machine learning science journal ile ilgili görsel sonucu"/>
          <p:cNvPicPr>
            <a:picLocks noChangeAspect="1" noChangeArrowheads="1"/>
          </p:cNvPicPr>
          <p:nvPr/>
        </p:nvPicPr>
        <p:blipFill>
          <a:blip r:embed="rId8" cstate="print"/>
          <a:srcRect/>
          <a:stretch>
            <a:fillRect/>
          </a:stretch>
        </p:blipFill>
        <p:spPr bwMode="auto">
          <a:xfrm>
            <a:off x="1785918" y="4000504"/>
            <a:ext cx="2357454" cy="2428892"/>
          </a:xfrm>
          <a:prstGeom prst="rect">
            <a:avLst/>
          </a:prstGeom>
          <a:noFill/>
        </p:spPr>
      </p:pic>
      <p:sp>
        <p:nvSpPr>
          <p:cNvPr id="18" name="17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9" name="18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 name="Picture 2" descr="http://guzelsanat.erciyes.edu.tr/logolar/e_u_logo_jpg_96dpi_RGB.jpg"/>
          <p:cNvPicPr>
            <a:picLocks noChangeAspect="1" noChangeArrowheads="1"/>
          </p:cNvPicPr>
          <p:nvPr/>
        </p:nvPicPr>
        <p:blipFill>
          <a:blip r:embed="rId9" cstate="print"/>
          <a:srcRect l="12168" t="11154" r="11787" b="10773"/>
          <a:stretch>
            <a:fillRect/>
          </a:stretch>
        </p:blipFill>
        <p:spPr bwMode="auto">
          <a:xfrm>
            <a:off x="475013" y="6172200"/>
            <a:ext cx="667987" cy="685800"/>
          </a:xfrm>
          <a:prstGeom prst="ellipse">
            <a:avLst/>
          </a:prstGeom>
          <a:noFill/>
        </p:spPr>
      </p:pic>
      <p:sp>
        <p:nvSpPr>
          <p:cNvPr id="21"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2" name="Picture 25"/>
          <p:cNvPicPr>
            <a:picLocks noChangeAspect="1"/>
          </p:cNvPicPr>
          <p:nvPr/>
        </p:nvPicPr>
        <p:blipFill rotWithShape="1">
          <a:blip r:embed="rId10"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Clustering</a:t>
            </a:r>
            <a:endParaRPr lang="en-US" dirty="0"/>
          </a:p>
        </p:txBody>
      </p:sp>
      <p:sp>
        <p:nvSpPr>
          <p:cNvPr id="3" name="Content Placeholder 2"/>
          <p:cNvSpPr>
            <a:spLocks noGrp="1"/>
          </p:cNvSpPr>
          <p:nvPr>
            <p:ph idx="1"/>
          </p:nvPr>
        </p:nvSpPr>
        <p:spPr>
          <a:xfrm>
            <a:off x="388471" y="1568824"/>
            <a:ext cx="8247529" cy="4482351"/>
          </a:xfrm>
        </p:spPr>
        <p:txBody>
          <a:bodyPr>
            <a:normAutofit/>
          </a:bodyPr>
          <a:lstStyle/>
          <a:p>
            <a:pPr algn="just"/>
            <a:r>
              <a:rPr lang="en-US" dirty="0" smtClean="0"/>
              <a:t>Other clustering algorithms:</a:t>
            </a:r>
          </a:p>
          <a:p>
            <a:pPr lvl="1" algn="just"/>
            <a:r>
              <a:rPr lang="en-US" dirty="0" smtClean="0"/>
              <a:t>Self organizing maps (SOM)</a:t>
            </a:r>
          </a:p>
          <a:p>
            <a:pPr lvl="1" algn="just"/>
            <a:r>
              <a:rPr lang="en-US" dirty="0" smtClean="0"/>
              <a:t>Partitioning around </a:t>
            </a:r>
            <a:r>
              <a:rPr lang="en-US" dirty="0" err="1" smtClean="0"/>
              <a:t>medoids</a:t>
            </a:r>
            <a:r>
              <a:rPr lang="en-US" dirty="0" smtClean="0"/>
              <a:t> (PAM)</a:t>
            </a:r>
          </a:p>
          <a:p>
            <a:pPr lvl="1" algn="just"/>
            <a:r>
              <a:rPr lang="en-US" dirty="0" smtClean="0"/>
              <a:t>Density-based clustering (DBSCAN)</a:t>
            </a:r>
          </a:p>
          <a:p>
            <a:pPr lvl="1" algn="just"/>
            <a:r>
              <a:rPr lang="en-US" dirty="0" smtClean="0"/>
              <a:t>Fuzzy clustering</a:t>
            </a:r>
          </a:p>
          <a:p>
            <a:pPr lvl="1" algn="just"/>
            <a:r>
              <a:rPr lang="en-US" dirty="0" smtClean="0"/>
              <a:t>Self-organizing tree algorithm (SOTA)</a:t>
            </a:r>
          </a:p>
          <a:p>
            <a:pPr lvl="1" algn="just"/>
            <a:r>
              <a:rPr lang="en-US" dirty="0" smtClean="0"/>
              <a:t>Hybrid hierarchical clustering algorithm</a:t>
            </a:r>
          </a:p>
          <a:p>
            <a:pPr lvl="1" algn="just"/>
            <a:r>
              <a:rPr lang="en-US" dirty="0" smtClean="0"/>
              <a:t>…</a:t>
            </a:r>
          </a:p>
          <a:p>
            <a:pPr lvl="1" algn="just"/>
            <a:endParaRPr lang="en-US" dirty="0"/>
          </a:p>
          <a:p>
            <a:pPr lvl="1" algn="just"/>
            <a:endParaRPr lang="en-US" dirty="0" smtClean="0"/>
          </a:p>
          <a:p>
            <a:pPr lvl="1" algn="just"/>
            <a:endParaRPr lang="en-US" dirty="0"/>
          </a:p>
        </p:txBody>
      </p:sp>
      <p:pic>
        <p:nvPicPr>
          <p:cNvPr id="7" name="Resim 13"/>
          <p:cNvPicPr/>
          <p:nvPr/>
        </p:nvPicPr>
        <p:blipFill>
          <a:blip r:embed="rId2" cstate="print">
            <a:clrChange>
              <a:clrFrom>
                <a:srgbClr val="FFFFFF"/>
              </a:clrFrom>
              <a:clrTo>
                <a:srgbClr val="FFFFFF">
                  <a:alpha val="0"/>
                </a:srgbClr>
              </a:clrTo>
            </a:clrChange>
          </a:blip>
          <a:srcRect/>
          <a:stretch>
            <a:fillRect/>
          </a:stretch>
        </p:blipFill>
        <p:spPr bwMode="auto">
          <a:xfrm>
            <a:off x="5737411" y="1001059"/>
            <a:ext cx="3539565" cy="4347882"/>
          </a:xfrm>
          <a:prstGeom prst="rect">
            <a:avLst/>
          </a:prstGeom>
          <a:noFill/>
          <a:ln w="9525">
            <a:noFill/>
            <a:miter lim="800000"/>
            <a:headEnd/>
            <a:tailEnd/>
          </a:ln>
        </p:spPr>
      </p:pic>
    </p:spTree>
    <p:extLst>
      <p:ext uri="{BB962C8B-B14F-4D97-AF65-F5344CB8AC3E}">
        <p14:creationId xmlns:p14="http://schemas.microsoft.com/office/powerpoint/2010/main" val="30156892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3529"/>
            <a:ext cx="6781800" cy="1030942"/>
          </a:xfrm>
        </p:spPr>
        <p:txBody>
          <a:bodyPr/>
          <a:lstStyle/>
          <a:p>
            <a:r>
              <a:rPr lang="en-US" dirty="0" smtClean="0"/>
              <a:t>How Many Clusters?</a:t>
            </a:r>
            <a:endParaRPr lang="en-US" dirty="0"/>
          </a:p>
        </p:txBody>
      </p:sp>
      <p:grpSp>
        <p:nvGrpSpPr>
          <p:cNvPr id="6" name="Group 91"/>
          <p:cNvGrpSpPr>
            <a:grpSpLocks/>
          </p:cNvGrpSpPr>
          <p:nvPr/>
        </p:nvGrpSpPr>
        <p:grpSpPr bwMode="auto">
          <a:xfrm>
            <a:off x="685800" y="1800413"/>
            <a:ext cx="3344863" cy="1479550"/>
            <a:chOff x="432" y="1200"/>
            <a:chExt cx="2107" cy="932"/>
          </a:xfrm>
        </p:grpSpPr>
        <p:grpSp>
          <p:nvGrpSpPr>
            <p:cNvPr id="8" name="Group 3"/>
            <p:cNvGrpSpPr>
              <a:grpSpLocks noChangeAspect="1"/>
            </p:cNvGrpSpPr>
            <p:nvPr/>
          </p:nvGrpSpPr>
          <p:grpSpPr bwMode="auto">
            <a:xfrm>
              <a:off x="432" y="1200"/>
              <a:ext cx="2107" cy="516"/>
              <a:chOff x="2464" y="2296"/>
              <a:chExt cx="2634" cy="646"/>
            </a:xfrm>
          </p:grpSpPr>
          <p:sp>
            <p:nvSpPr>
              <p:cNvPr id="10" name="Oval 4"/>
              <p:cNvSpPr>
                <a:spLocks noChangeAspect="1" noChangeArrowheads="1"/>
              </p:cNvSpPr>
              <p:nvPr/>
            </p:nvSpPr>
            <p:spPr bwMode="auto">
              <a:xfrm>
                <a:off x="4564" y="2730"/>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1" name="Oval 5"/>
              <p:cNvSpPr>
                <a:spLocks noChangeAspect="1" noChangeArrowheads="1"/>
              </p:cNvSpPr>
              <p:nvPr/>
            </p:nvSpPr>
            <p:spPr bwMode="auto">
              <a:xfrm>
                <a:off x="4312" y="2842"/>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2" name="Oval 6"/>
              <p:cNvSpPr>
                <a:spLocks noChangeAspect="1" noChangeArrowheads="1"/>
              </p:cNvSpPr>
              <p:nvPr/>
            </p:nvSpPr>
            <p:spPr bwMode="auto">
              <a:xfrm>
                <a:off x="4466" y="2856"/>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3" name="Oval 7"/>
              <p:cNvSpPr>
                <a:spLocks noChangeAspect="1" noChangeArrowheads="1"/>
              </p:cNvSpPr>
              <p:nvPr/>
            </p:nvSpPr>
            <p:spPr bwMode="auto">
              <a:xfrm>
                <a:off x="4410" y="2744"/>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4" name="Oval 8"/>
              <p:cNvSpPr>
                <a:spLocks noChangeAspect="1" noChangeArrowheads="1"/>
              </p:cNvSpPr>
              <p:nvPr/>
            </p:nvSpPr>
            <p:spPr bwMode="auto">
              <a:xfrm>
                <a:off x="4326" y="2478"/>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5" name="Oval 9"/>
              <p:cNvSpPr>
                <a:spLocks noChangeAspect="1" noChangeArrowheads="1"/>
              </p:cNvSpPr>
              <p:nvPr/>
            </p:nvSpPr>
            <p:spPr bwMode="auto">
              <a:xfrm>
                <a:off x="4158" y="2422"/>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6" name="Oval 10"/>
              <p:cNvSpPr>
                <a:spLocks noChangeAspect="1" noChangeArrowheads="1"/>
              </p:cNvSpPr>
              <p:nvPr/>
            </p:nvSpPr>
            <p:spPr bwMode="auto">
              <a:xfrm>
                <a:off x="4242" y="2296"/>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7" name="Oval 11"/>
              <p:cNvSpPr>
                <a:spLocks noChangeAspect="1" noChangeArrowheads="1"/>
              </p:cNvSpPr>
              <p:nvPr/>
            </p:nvSpPr>
            <p:spPr bwMode="auto">
              <a:xfrm>
                <a:off x="4788" y="2716"/>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8" name="Oval 12"/>
              <p:cNvSpPr>
                <a:spLocks noChangeAspect="1" noChangeArrowheads="1"/>
              </p:cNvSpPr>
              <p:nvPr/>
            </p:nvSpPr>
            <p:spPr bwMode="auto">
              <a:xfrm>
                <a:off x="5012" y="2618"/>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19" name="Oval 13"/>
              <p:cNvSpPr>
                <a:spLocks noChangeAspect="1" noChangeArrowheads="1"/>
              </p:cNvSpPr>
              <p:nvPr/>
            </p:nvSpPr>
            <p:spPr bwMode="auto">
              <a:xfrm>
                <a:off x="4788" y="2534"/>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0" name="Oval 14"/>
              <p:cNvSpPr>
                <a:spLocks noChangeAspect="1" noChangeArrowheads="1"/>
              </p:cNvSpPr>
              <p:nvPr/>
            </p:nvSpPr>
            <p:spPr bwMode="auto">
              <a:xfrm flipV="1">
                <a:off x="2870" y="2422"/>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1" name="Oval 15"/>
              <p:cNvSpPr>
                <a:spLocks noChangeAspect="1" noChangeArrowheads="1"/>
              </p:cNvSpPr>
              <p:nvPr/>
            </p:nvSpPr>
            <p:spPr bwMode="auto">
              <a:xfrm flipV="1">
                <a:off x="2618" y="2310"/>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2" name="Oval 16"/>
              <p:cNvSpPr>
                <a:spLocks noChangeAspect="1" noChangeArrowheads="1"/>
              </p:cNvSpPr>
              <p:nvPr/>
            </p:nvSpPr>
            <p:spPr bwMode="auto">
              <a:xfrm flipV="1">
                <a:off x="2772" y="2296"/>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3" name="Oval 17"/>
              <p:cNvSpPr>
                <a:spLocks noChangeAspect="1" noChangeArrowheads="1"/>
              </p:cNvSpPr>
              <p:nvPr/>
            </p:nvSpPr>
            <p:spPr bwMode="auto">
              <a:xfrm flipV="1">
                <a:off x="2716" y="2408"/>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4" name="Oval 18"/>
              <p:cNvSpPr>
                <a:spLocks noChangeAspect="1" noChangeArrowheads="1"/>
              </p:cNvSpPr>
              <p:nvPr/>
            </p:nvSpPr>
            <p:spPr bwMode="auto">
              <a:xfrm flipV="1">
                <a:off x="2632" y="2674"/>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5" name="Oval 19"/>
              <p:cNvSpPr>
                <a:spLocks noChangeAspect="1" noChangeArrowheads="1"/>
              </p:cNvSpPr>
              <p:nvPr/>
            </p:nvSpPr>
            <p:spPr bwMode="auto">
              <a:xfrm flipV="1">
                <a:off x="2464" y="2730"/>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6" name="Oval 20"/>
              <p:cNvSpPr>
                <a:spLocks noChangeAspect="1" noChangeArrowheads="1"/>
              </p:cNvSpPr>
              <p:nvPr/>
            </p:nvSpPr>
            <p:spPr bwMode="auto">
              <a:xfrm flipV="1">
                <a:off x="2548" y="2856"/>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7" name="Oval 21"/>
              <p:cNvSpPr>
                <a:spLocks noChangeAspect="1" noChangeArrowheads="1"/>
              </p:cNvSpPr>
              <p:nvPr/>
            </p:nvSpPr>
            <p:spPr bwMode="auto">
              <a:xfrm flipV="1">
                <a:off x="3094" y="2436"/>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8" name="Oval 22"/>
              <p:cNvSpPr>
                <a:spLocks noChangeAspect="1" noChangeArrowheads="1"/>
              </p:cNvSpPr>
              <p:nvPr/>
            </p:nvSpPr>
            <p:spPr bwMode="auto">
              <a:xfrm flipV="1">
                <a:off x="3318" y="2534"/>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29" name="Oval 23"/>
              <p:cNvSpPr>
                <a:spLocks noChangeAspect="1" noChangeArrowheads="1"/>
              </p:cNvSpPr>
              <p:nvPr/>
            </p:nvSpPr>
            <p:spPr bwMode="auto">
              <a:xfrm flipV="1">
                <a:off x="3094" y="2618"/>
                <a:ext cx="86" cy="86"/>
              </a:xfrm>
              <a:prstGeom prst="ellipse">
                <a:avLst/>
              </a:prstGeom>
              <a:solidFill>
                <a:srgbClr val="000000"/>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grpSp>
        <p:sp>
          <p:nvSpPr>
            <p:cNvPr id="9" name="Rectangle 87"/>
            <p:cNvSpPr>
              <a:spLocks noChangeArrowheads="1"/>
            </p:cNvSpPr>
            <p:nvPr/>
          </p:nvSpPr>
          <p:spPr bwMode="auto">
            <a:xfrm>
              <a:off x="624" y="1920"/>
              <a:ext cx="14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charset="0"/>
                  <a:ea typeface="+mn-ea"/>
                  <a:cs typeface="Times New Roman" charset="0"/>
                </a:rPr>
                <a:t>How many clusters?</a:t>
              </a:r>
              <a:endParaRPr kumimoji="0" lang="en-US" sz="1600" b="0" i="0" u="none" strike="noStrike" kern="1200" cap="none" spc="0" normalizeH="0" baseline="0" noProof="0" dirty="0">
                <a:ln>
                  <a:noFill/>
                </a:ln>
                <a:solidFill>
                  <a:prstClr val="black"/>
                </a:solidFill>
                <a:effectLst/>
                <a:uLnTx/>
                <a:uFillTx/>
                <a:latin typeface="Times New Roman" charset="0"/>
                <a:ea typeface="+mn-ea"/>
                <a:cs typeface="+mn-cs"/>
              </a:endParaRPr>
            </a:p>
          </p:txBody>
        </p:sp>
      </p:grpSp>
      <p:grpSp>
        <p:nvGrpSpPr>
          <p:cNvPr id="30" name="Group 94"/>
          <p:cNvGrpSpPr>
            <a:grpSpLocks/>
          </p:cNvGrpSpPr>
          <p:nvPr/>
        </p:nvGrpSpPr>
        <p:grpSpPr bwMode="auto">
          <a:xfrm>
            <a:off x="4960938" y="4010213"/>
            <a:ext cx="3344862" cy="1371600"/>
            <a:chOff x="3125" y="2592"/>
            <a:chExt cx="2107" cy="864"/>
          </a:xfrm>
        </p:grpSpPr>
        <p:grpSp>
          <p:nvGrpSpPr>
            <p:cNvPr id="31" name="Group 66"/>
            <p:cNvGrpSpPr>
              <a:grpSpLocks/>
            </p:cNvGrpSpPr>
            <p:nvPr/>
          </p:nvGrpSpPr>
          <p:grpSpPr bwMode="auto">
            <a:xfrm>
              <a:off x="3125" y="2592"/>
              <a:ext cx="2107" cy="518"/>
              <a:chOff x="3125" y="2592"/>
              <a:chExt cx="2107" cy="518"/>
            </a:xfrm>
          </p:grpSpPr>
          <p:sp>
            <p:nvSpPr>
              <p:cNvPr id="33" name="AutoShape 67"/>
              <p:cNvSpPr>
                <a:spLocks noChangeAspect="1" noChangeArrowheads="1"/>
              </p:cNvSpPr>
              <p:nvPr/>
            </p:nvSpPr>
            <p:spPr bwMode="auto">
              <a:xfrm>
                <a:off x="4805" y="2940"/>
                <a:ext cx="69"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4" name="AutoShape 68"/>
              <p:cNvSpPr>
                <a:spLocks noChangeAspect="1" noChangeArrowheads="1"/>
              </p:cNvSpPr>
              <p:nvPr/>
            </p:nvSpPr>
            <p:spPr bwMode="auto">
              <a:xfrm>
                <a:off x="4603" y="3030"/>
                <a:ext cx="69"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5" name="AutoShape 69"/>
              <p:cNvSpPr>
                <a:spLocks noChangeAspect="1" noChangeArrowheads="1"/>
              </p:cNvSpPr>
              <p:nvPr/>
            </p:nvSpPr>
            <p:spPr bwMode="auto">
              <a:xfrm>
                <a:off x="4726" y="3041"/>
                <a:ext cx="69"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6" name="AutoShape 70"/>
              <p:cNvSpPr>
                <a:spLocks noChangeAspect="1" noChangeArrowheads="1"/>
              </p:cNvSpPr>
              <p:nvPr/>
            </p:nvSpPr>
            <p:spPr bwMode="auto">
              <a:xfrm>
                <a:off x="4682" y="2951"/>
                <a:ext cx="68"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7" name="AutoShape 71"/>
              <p:cNvSpPr>
                <a:spLocks noChangeAspect="1" noChangeArrowheads="1"/>
              </p:cNvSpPr>
              <p:nvPr/>
            </p:nvSpPr>
            <p:spPr bwMode="auto">
              <a:xfrm>
                <a:off x="4614" y="2738"/>
                <a:ext cx="69" cy="69"/>
              </a:xfrm>
              <a:prstGeom prst="star5">
                <a:avLst/>
              </a:prstGeom>
              <a:solidFill>
                <a:schemeClr val="accent1"/>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8" name="AutoShape 72"/>
              <p:cNvSpPr>
                <a:spLocks noChangeAspect="1" noChangeArrowheads="1"/>
              </p:cNvSpPr>
              <p:nvPr/>
            </p:nvSpPr>
            <p:spPr bwMode="auto">
              <a:xfrm>
                <a:off x="4480" y="2693"/>
                <a:ext cx="69" cy="69"/>
              </a:xfrm>
              <a:prstGeom prst="star5">
                <a:avLst/>
              </a:prstGeom>
              <a:solidFill>
                <a:schemeClr val="accent1"/>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39" name="AutoShape 73"/>
              <p:cNvSpPr>
                <a:spLocks noChangeAspect="1" noChangeArrowheads="1"/>
              </p:cNvSpPr>
              <p:nvPr/>
            </p:nvSpPr>
            <p:spPr bwMode="auto">
              <a:xfrm>
                <a:off x="4547" y="2592"/>
                <a:ext cx="69" cy="69"/>
              </a:xfrm>
              <a:prstGeom prst="star5">
                <a:avLst/>
              </a:prstGeom>
              <a:solidFill>
                <a:schemeClr val="accent1"/>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0" name="AutoShape 74"/>
              <p:cNvSpPr>
                <a:spLocks noChangeAspect="1" noChangeArrowheads="1"/>
              </p:cNvSpPr>
              <p:nvPr/>
            </p:nvSpPr>
            <p:spPr bwMode="auto">
              <a:xfrm>
                <a:off x="4984" y="2929"/>
                <a:ext cx="69"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1" name="AutoShape 75"/>
              <p:cNvSpPr>
                <a:spLocks noChangeAspect="1" noChangeArrowheads="1"/>
              </p:cNvSpPr>
              <p:nvPr/>
            </p:nvSpPr>
            <p:spPr bwMode="auto">
              <a:xfrm>
                <a:off x="5163" y="2850"/>
                <a:ext cx="69"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2" name="AutoShape 76"/>
              <p:cNvSpPr>
                <a:spLocks noChangeAspect="1" noChangeArrowheads="1"/>
              </p:cNvSpPr>
              <p:nvPr/>
            </p:nvSpPr>
            <p:spPr bwMode="auto">
              <a:xfrm>
                <a:off x="4984" y="2783"/>
                <a:ext cx="69" cy="69"/>
              </a:xfrm>
              <a:prstGeom prst="diamond">
                <a:avLst/>
              </a:prstGeom>
              <a:solidFill>
                <a:srgbClr val="FFCC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3" name="AutoShape 77"/>
              <p:cNvSpPr>
                <a:spLocks noChangeAspect="1" noChangeArrowheads="1"/>
              </p:cNvSpPr>
              <p:nvPr/>
            </p:nvSpPr>
            <p:spPr bwMode="auto">
              <a:xfrm flipV="1">
                <a:off x="3450" y="269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4" name="AutoShape 78"/>
              <p:cNvSpPr>
                <a:spLocks noChangeAspect="1" noChangeArrowheads="1"/>
              </p:cNvSpPr>
              <p:nvPr/>
            </p:nvSpPr>
            <p:spPr bwMode="auto">
              <a:xfrm flipV="1">
                <a:off x="3248" y="260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5" name="AutoShape 79"/>
              <p:cNvSpPr>
                <a:spLocks noChangeAspect="1" noChangeArrowheads="1"/>
              </p:cNvSpPr>
              <p:nvPr/>
            </p:nvSpPr>
            <p:spPr bwMode="auto">
              <a:xfrm flipV="1">
                <a:off x="3371" y="2592"/>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6" name="AutoShape 80"/>
              <p:cNvSpPr>
                <a:spLocks noChangeAspect="1" noChangeArrowheads="1"/>
              </p:cNvSpPr>
              <p:nvPr/>
            </p:nvSpPr>
            <p:spPr bwMode="auto">
              <a:xfrm flipV="1">
                <a:off x="3327" y="2682"/>
                <a:ext cx="68"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7" name="AutoShape 81"/>
              <p:cNvSpPr>
                <a:spLocks noChangeAspect="1" noChangeArrowheads="1"/>
              </p:cNvSpPr>
              <p:nvPr/>
            </p:nvSpPr>
            <p:spPr bwMode="auto">
              <a:xfrm flipV="1">
                <a:off x="3259" y="2895"/>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8" name="AutoShape 82"/>
              <p:cNvSpPr>
                <a:spLocks noChangeAspect="1" noChangeArrowheads="1"/>
              </p:cNvSpPr>
              <p:nvPr/>
            </p:nvSpPr>
            <p:spPr bwMode="auto">
              <a:xfrm flipV="1">
                <a:off x="3125" y="2940"/>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49" name="AutoShape 83"/>
              <p:cNvSpPr>
                <a:spLocks noChangeAspect="1" noChangeArrowheads="1"/>
              </p:cNvSpPr>
              <p:nvPr/>
            </p:nvSpPr>
            <p:spPr bwMode="auto">
              <a:xfrm flipV="1">
                <a:off x="3192" y="3041"/>
                <a:ext cx="69" cy="69"/>
              </a:xfrm>
              <a:prstGeom prst="flowChartExtract">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0" name="AutoShape 84"/>
              <p:cNvSpPr>
                <a:spLocks noChangeAspect="1" noChangeArrowheads="1"/>
              </p:cNvSpPr>
              <p:nvPr/>
            </p:nvSpPr>
            <p:spPr bwMode="auto">
              <a:xfrm flipV="1">
                <a:off x="3629" y="2704"/>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1" name="AutoShape 85"/>
              <p:cNvSpPr>
                <a:spLocks noChangeAspect="1" noChangeArrowheads="1"/>
              </p:cNvSpPr>
              <p:nvPr/>
            </p:nvSpPr>
            <p:spPr bwMode="auto">
              <a:xfrm flipV="1">
                <a:off x="3808" y="2783"/>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2" name="AutoShape 86"/>
              <p:cNvSpPr>
                <a:spLocks noChangeAspect="1" noChangeArrowheads="1"/>
              </p:cNvSpPr>
              <p:nvPr/>
            </p:nvSpPr>
            <p:spPr bwMode="auto">
              <a:xfrm flipV="1">
                <a:off x="3629" y="2850"/>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grpSp>
        <p:sp>
          <p:nvSpPr>
            <p:cNvPr id="32" name="Rectangle 88"/>
            <p:cNvSpPr>
              <a:spLocks noChangeArrowheads="1"/>
            </p:cNvSpPr>
            <p:nvPr/>
          </p:nvSpPr>
          <p:spPr bwMode="auto">
            <a:xfrm>
              <a:off x="3413" y="3244"/>
              <a:ext cx="14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charset="0"/>
                  <a:ea typeface="+mn-ea"/>
                  <a:cs typeface="Times New Roman" charset="0"/>
                </a:rPr>
                <a:t>Four Clusters</a:t>
              </a:r>
              <a:r>
                <a:rPr kumimoji="0" lang="en-US" sz="1600" b="0" i="0" u="none" strike="noStrike" kern="1200" cap="none" spc="0" normalizeH="0" baseline="0" noProof="0">
                  <a:ln>
                    <a:noFill/>
                  </a:ln>
                  <a:solidFill>
                    <a:prstClr val="black"/>
                  </a:solidFill>
                  <a:effectLst/>
                  <a:uLnTx/>
                  <a:uFillTx/>
                  <a:latin typeface="Times New Roman" charset="0"/>
                  <a:ea typeface="+mn-ea"/>
                  <a:cs typeface="+mn-cs"/>
                </a:rPr>
                <a:t> </a:t>
              </a:r>
            </a:p>
          </p:txBody>
        </p:sp>
      </p:grpSp>
      <p:grpSp>
        <p:nvGrpSpPr>
          <p:cNvPr id="53" name="Group 93"/>
          <p:cNvGrpSpPr>
            <a:grpSpLocks/>
          </p:cNvGrpSpPr>
          <p:nvPr/>
        </p:nvGrpSpPr>
        <p:grpSpPr bwMode="auto">
          <a:xfrm>
            <a:off x="685800" y="4010213"/>
            <a:ext cx="3344863" cy="1371600"/>
            <a:chOff x="432" y="2592"/>
            <a:chExt cx="2107" cy="864"/>
          </a:xfrm>
        </p:grpSpPr>
        <p:grpSp>
          <p:nvGrpSpPr>
            <p:cNvPr id="54" name="Group 45"/>
            <p:cNvGrpSpPr>
              <a:grpSpLocks/>
            </p:cNvGrpSpPr>
            <p:nvPr/>
          </p:nvGrpSpPr>
          <p:grpSpPr bwMode="auto">
            <a:xfrm>
              <a:off x="432" y="2592"/>
              <a:ext cx="2107" cy="516"/>
              <a:chOff x="432" y="2592"/>
              <a:chExt cx="2107" cy="516"/>
            </a:xfrm>
          </p:grpSpPr>
          <p:sp>
            <p:nvSpPr>
              <p:cNvPr id="56" name="AutoShape 46"/>
              <p:cNvSpPr>
                <a:spLocks noChangeAspect="1" noChangeArrowheads="1"/>
              </p:cNvSpPr>
              <p:nvPr/>
            </p:nvSpPr>
            <p:spPr bwMode="auto">
              <a:xfrm>
                <a:off x="2112" y="2939"/>
                <a:ext cx="69" cy="68"/>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7" name="AutoShape 47"/>
              <p:cNvSpPr>
                <a:spLocks noChangeAspect="1" noChangeArrowheads="1"/>
              </p:cNvSpPr>
              <p:nvPr/>
            </p:nvSpPr>
            <p:spPr bwMode="auto">
              <a:xfrm>
                <a:off x="1910" y="3028"/>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8" name="AutoShape 48"/>
              <p:cNvSpPr>
                <a:spLocks noChangeAspect="1" noChangeArrowheads="1"/>
              </p:cNvSpPr>
              <p:nvPr/>
            </p:nvSpPr>
            <p:spPr bwMode="auto">
              <a:xfrm>
                <a:off x="2033" y="3039"/>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59" name="AutoShape 49"/>
              <p:cNvSpPr>
                <a:spLocks noChangeAspect="1" noChangeArrowheads="1"/>
              </p:cNvSpPr>
              <p:nvPr/>
            </p:nvSpPr>
            <p:spPr bwMode="auto">
              <a:xfrm>
                <a:off x="1989" y="2950"/>
                <a:ext cx="68"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0" name="AutoShape 50"/>
              <p:cNvSpPr>
                <a:spLocks noChangeAspect="1" noChangeArrowheads="1"/>
              </p:cNvSpPr>
              <p:nvPr/>
            </p:nvSpPr>
            <p:spPr bwMode="auto">
              <a:xfrm>
                <a:off x="1921" y="2737"/>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1" name="AutoShape 51"/>
              <p:cNvSpPr>
                <a:spLocks noChangeAspect="1" noChangeArrowheads="1"/>
              </p:cNvSpPr>
              <p:nvPr/>
            </p:nvSpPr>
            <p:spPr bwMode="auto">
              <a:xfrm>
                <a:off x="1787" y="2693"/>
                <a:ext cx="69" cy="68"/>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2" name="AutoShape 52"/>
              <p:cNvSpPr>
                <a:spLocks noChangeAspect="1" noChangeArrowheads="1"/>
              </p:cNvSpPr>
              <p:nvPr/>
            </p:nvSpPr>
            <p:spPr bwMode="auto">
              <a:xfrm>
                <a:off x="1854" y="2592"/>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3" name="AutoShape 53"/>
              <p:cNvSpPr>
                <a:spLocks noChangeAspect="1" noChangeArrowheads="1"/>
              </p:cNvSpPr>
              <p:nvPr/>
            </p:nvSpPr>
            <p:spPr bwMode="auto">
              <a:xfrm>
                <a:off x="2291" y="2927"/>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4" name="AutoShape 54"/>
              <p:cNvSpPr>
                <a:spLocks noChangeAspect="1" noChangeArrowheads="1"/>
              </p:cNvSpPr>
              <p:nvPr/>
            </p:nvSpPr>
            <p:spPr bwMode="auto">
              <a:xfrm>
                <a:off x="2470" y="2849"/>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5" name="AutoShape 55"/>
              <p:cNvSpPr>
                <a:spLocks noChangeAspect="1" noChangeArrowheads="1"/>
              </p:cNvSpPr>
              <p:nvPr/>
            </p:nvSpPr>
            <p:spPr bwMode="auto">
              <a:xfrm>
                <a:off x="2291" y="2782"/>
                <a:ext cx="69" cy="69"/>
              </a:xfrm>
              <a:prstGeom prst="triangle">
                <a:avLst>
                  <a:gd name="adj" fmla="val 50000"/>
                </a:avLst>
              </a:prstGeom>
              <a:solidFill>
                <a:srgbClr val="3366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6" name="Rectangle 56"/>
              <p:cNvSpPr>
                <a:spLocks noChangeAspect="1" noChangeArrowheads="1"/>
              </p:cNvSpPr>
              <p:nvPr/>
            </p:nvSpPr>
            <p:spPr bwMode="auto">
              <a:xfrm flipV="1">
                <a:off x="757" y="2693"/>
                <a:ext cx="69" cy="68"/>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7" name="Rectangle 57"/>
              <p:cNvSpPr>
                <a:spLocks noChangeAspect="1" noChangeArrowheads="1"/>
              </p:cNvSpPr>
              <p:nvPr/>
            </p:nvSpPr>
            <p:spPr bwMode="auto">
              <a:xfrm flipV="1">
                <a:off x="555" y="2603"/>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8" name="Rectangle 58"/>
              <p:cNvSpPr>
                <a:spLocks noChangeAspect="1" noChangeArrowheads="1"/>
              </p:cNvSpPr>
              <p:nvPr/>
            </p:nvSpPr>
            <p:spPr bwMode="auto">
              <a:xfrm flipV="1">
                <a:off x="678" y="2592"/>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69" name="Rectangle 59"/>
              <p:cNvSpPr>
                <a:spLocks noChangeAspect="1" noChangeArrowheads="1"/>
              </p:cNvSpPr>
              <p:nvPr/>
            </p:nvSpPr>
            <p:spPr bwMode="auto">
              <a:xfrm flipV="1">
                <a:off x="634" y="2681"/>
                <a:ext cx="68"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0" name="Rectangle 60"/>
              <p:cNvSpPr>
                <a:spLocks noChangeAspect="1" noChangeArrowheads="1"/>
              </p:cNvSpPr>
              <p:nvPr/>
            </p:nvSpPr>
            <p:spPr bwMode="auto">
              <a:xfrm flipV="1">
                <a:off x="566" y="2894"/>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1" name="Rectangle 61"/>
              <p:cNvSpPr>
                <a:spLocks noChangeAspect="1" noChangeArrowheads="1"/>
              </p:cNvSpPr>
              <p:nvPr/>
            </p:nvSpPr>
            <p:spPr bwMode="auto">
              <a:xfrm flipV="1">
                <a:off x="432" y="2939"/>
                <a:ext cx="69" cy="68"/>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2" name="Rectangle 62"/>
              <p:cNvSpPr>
                <a:spLocks noChangeAspect="1" noChangeArrowheads="1"/>
              </p:cNvSpPr>
              <p:nvPr/>
            </p:nvSpPr>
            <p:spPr bwMode="auto">
              <a:xfrm flipV="1">
                <a:off x="499" y="3039"/>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3" name="Rectangle 63"/>
              <p:cNvSpPr>
                <a:spLocks noChangeAspect="1" noChangeArrowheads="1"/>
              </p:cNvSpPr>
              <p:nvPr/>
            </p:nvSpPr>
            <p:spPr bwMode="auto">
              <a:xfrm flipV="1">
                <a:off x="936" y="2704"/>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4" name="Rectangle 64"/>
              <p:cNvSpPr>
                <a:spLocks noChangeAspect="1" noChangeArrowheads="1"/>
              </p:cNvSpPr>
              <p:nvPr/>
            </p:nvSpPr>
            <p:spPr bwMode="auto">
              <a:xfrm flipV="1">
                <a:off x="1115" y="2782"/>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75" name="Rectangle 65"/>
              <p:cNvSpPr>
                <a:spLocks noChangeAspect="1" noChangeArrowheads="1"/>
              </p:cNvSpPr>
              <p:nvPr/>
            </p:nvSpPr>
            <p:spPr bwMode="auto">
              <a:xfrm flipV="1">
                <a:off x="936" y="2849"/>
                <a:ext cx="69" cy="69"/>
              </a:xfrm>
              <a:prstGeom prst="rect">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grpSp>
        <p:sp>
          <p:nvSpPr>
            <p:cNvPr id="55" name="Rectangle 89"/>
            <p:cNvSpPr>
              <a:spLocks noChangeArrowheads="1"/>
            </p:cNvSpPr>
            <p:nvPr/>
          </p:nvSpPr>
          <p:spPr bwMode="auto">
            <a:xfrm>
              <a:off x="624" y="3244"/>
              <a:ext cx="14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charset="0"/>
                  <a:ea typeface="+mn-ea"/>
                  <a:cs typeface="Times New Roman" charset="0"/>
                </a:rPr>
                <a:t>Two Clusters</a:t>
              </a:r>
              <a:r>
                <a:rPr kumimoji="0" lang="en-US" sz="1600" b="0" i="0" u="none" strike="noStrike" kern="1200" cap="none" spc="0" normalizeH="0" baseline="0" noProof="0">
                  <a:ln>
                    <a:noFill/>
                  </a:ln>
                  <a:solidFill>
                    <a:prstClr val="black"/>
                  </a:solidFill>
                  <a:effectLst/>
                  <a:uLnTx/>
                  <a:uFillTx/>
                  <a:latin typeface="Times New Roman" charset="0"/>
                  <a:ea typeface="+mn-ea"/>
                  <a:cs typeface="+mn-cs"/>
                </a:rPr>
                <a:t> </a:t>
              </a:r>
            </a:p>
          </p:txBody>
        </p:sp>
      </p:grpSp>
      <p:grpSp>
        <p:nvGrpSpPr>
          <p:cNvPr id="76" name="Group 92"/>
          <p:cNvGrpSpPr>
            <a:grpSpLocks/>
          </p:cNvGrpSpPr>
          <p:nvPr/>
        </p:nvGrpSpPr>
        <p:grpSpPr bwMode="auto">
          <a:xfrm>
            <a:off x="4960938" y="1800413"/>
            <a:ext cx="3344862" cy="1479550"/>
            <a:chOff x="3125" y="1200"/>
            <a:chExt cx="2107" cy="932"/>
          </a:xfrm>
        </p:grpSpPr>
        <p:grpSp>
          <p:nvGrpSpPr>
            <p:cNvPr id="77" name="Group 24"/>
            <p:cNvGrpSpPr>
              <a:grpSpLocks/>
            </p:cNvGrpSpPr>
            <p:nvPr/>
          </p:nvGrpSpPr>
          <p:grpSpPr bwMode="auto">
            <a:xfrm>
              <a:off x="3125" y="1200"/>
              <a:ext cx="2107" cy="518"/>
              <a:chOff x="3125" y="1200"/>
              <a:chExt cx="2107" cy="518"/>
            </a:xfrm>
          </p:grpSpPr>
          <p:sp>
            <p:nvSpPr>
              <p:cNvPr id="79" name="AutoShape 25"/>
              <p:cNvSpPr>
                <a:spLocks noChangeAspect="1" noChangeArrowheads="1"/>
              </p:cNvSpPr>
              <p:nvPr/>
            </p:nvSpPr>
            <p:spPr bwMode="auto">
              <a:xfrm>
                <a:off x="4805" y="1548"/>
                <a:ext cx="69" cy="69"/>
              </a:xfrm>
              <a:prstGeom prst="diamond">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0" name="AutoShape 26"/>
              <p:cNvSpPr>
                <a:spLocks noChangeAspect="1" noChangeArrowheads="1"/>
              </p:cNvSpPr>
              <p:nvPr/>
            </p:nvSpPr>
            <p:spPr bwMode="auto">
              <a:xfrm>
                <a:off x="4603" y="1638"/>
                <a:ext cx="69" cy="69"/>
              </a:xfrm>
              <a:prstGeom prst="diamond">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1" name="AutoShape 27"/>
              <p:cNvSpPr>
                <a:spLocks noChangeAspect="1" noChangeArrowheads="1"/>
              </p:cNvSpPr>
              <p:nvPr/>
            </p:nvSpPr>
            <p:spPr bwMode="auto">
              <a:xfrm>
                <a:off x="4726" y="1649"/>
                <a:ext cx="69" cy="69"/>
              </a:xfrm>
              <a:prstGeom prst="diamond">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2" name="AutoShape 28"/>
              <p:cNvSpPr>
                <a:spLocks noChangeAspect="1" noChangeArrowheads="1"/>
              </p:cNvSpPr>
              <p:nvPr/>
            </p:nvSpPr>
            <p:spPr bwMode="auto">
              <a:xfrm>
                <a:off x="4682" y="1559"/>
                <a:ext cx="68" cy="69"/>
              </a:xfrm>
              <a:prstGeom prst="diamond">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3" name="AutoShape 29"/>
              <p:cNvSpPr>
                <a:spLocks noChangeAspect="1" noChangeArrowheads="1"/>
              </p:cNvSpPr>
              <p:nvPr/>
            </p:nvSpPr>
            <p:spPr bwMode="auto">
              <a:xfrm>
                <a:off x="4614" y="1346"/>
                <a:ext cx="69" cy="69"/>
              </a:xfrm>
              <a:prstGeom prst="star5">
                <a:avLst/>
              </a:prstGeom>
              <a:solidFill>
                <a:schemeClr val="accent1"/>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4" name="AutoShape 30"/>
              <p:cNvSpPr>
                <a:spLocks noChangeAspect="1" noChangeArrowheads="1"/>
              </p:cNvSpPr>
              <p:nvPr/>
            </p:nvSpPr>
            <p:spPr bwMode="auto">
              <a:xfrm>
                <a:off x="4480" y="1301"/>
                <a:ext cx="69" cy="69"/>
              </a:xfrm>
              <a:prstGeom prst="star5">
                <a:avLst/>
              </a:prstGeom>
              <a:solidFill>
                <a:schemeClr val="accent1"/>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5" name="AutoShape 31"/>
              <p:cNvSpPr>
                <a:spLocks noChangeAspect="1" noChangeArrowheads="1"/>
              </p:cNvSpPr>
              <p:nvPr/>
            </p:nvSpPr>
            <p:spPr bwMode="auto">
              <a:xfrm>
                <a:off x="4547" y="1200"/>
                <a:ext cx="69" cy="69"/>
              </a:xfrm>
              <a:prstGeom prst="star5">
                <a:avLst/>
              </a:prstGeom>
              <a:solidFill>
                <a:schemeClr val="accent1"/>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6" name="Rectangle 32"/>
              <p:cNvSpPr>
                <a:spLocks noChangeAspect="1" noChangeArrowheads="1"/>
              </p:cNvSpPr>
              <p:nvPr/>
            </p:nvSpPr>
            <p:spPr bwMode="auto">
              <a:xfrm>
                <a:off x="4984" y="1537"/>
                <a:ext cx="69" cy="69"/>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7" name="Rectangle 33"/>
              <p:cNvSpPr>
                <a:spLocks noChangeAspect="1" noChangeArrowheads="1"/>
              </p:cNvSpPr>
              <p:nvPr/>
            </p:nvSpPr>
            <p:spPr bwMode="auto">
              <a:xfrm>
                <a:off x="5163" y="1458"/>
                <a:ext cx="69" cy="69"/>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8" name="Rectangle 34"/>
              <p:cNvSpPr>
                <a:spLocks noChangeAspect="1" noChangeArrowheads="1"/>
              </p:cNvSpPr>
              <p:nvPr/>
            </p:nvSpPr>
            <p:spPr bwMode="auto">
              <a:xfrm>
                <a:off x="4984" y="1391"/>
                <a:ext cx="69" cy="69"/>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89" name="AutoShape 35"/>
              <p:cNvSpPr>
                <a:spLocks noChangeAspect="1" noChangeArrowheads="1"/>
              </p:cNvSpPr>
              <p:nvPr/>
            </p:nvSpPr>
            <p:spPr bwMode="auto">
              <a:xfrm flipV="1">
                <a:off x="3450" y="1301"/>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0" name="AutoShape 36"/>
              <p:cNvSpPr>
                <a:spLocks noChangeAspect="1" noChangeArrowheads="1"/>
              </p:cNvSpPr>
              <p:nvPr/>
            </p:nvSpPr>
            <p:spPr bwMode="auto">
              <a:xfrm flipV="1">
                <a:off x="3248" y="1211"/>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1" name="AutoShape 37"/>
              <p:cNvSpPr>
                <a:spLocks noChangeAspect="1" noChangeArrowheads="1"/>
              </p:cNvSpPr>
              <p:nvPr/>
            </p:nvSpPr>
            <p:spPr bwMode="auto">
              <a:xfrm flipV="1">
                <a:off x="3371" y="1200"/>
                <a:ext cx="69"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2" name="AutoShape 38"/>
              <p:cNvSpPr>
                <a:spLocks noChangeAspect="1" noChangeArrowheads="1"/>
              </p:cNvSpPr>
              <p:nvPr/>
            </p:nvSpPr>
            <p:spPr bwMode="auto">
              <a:xfrm flipV="1">
                <a:off x="3327" y="1290"/>
                <a:ext cx="68" cy="69"/>
              </a:xfrm>
              <a:prstGeom prst="star4">
                <a:avLst>
                  <a:gd name="adj" fmla="val 12500"/>
                </a:avLst>
              </a:prstGeom>
              <a:solidFill>
                <a:srgbClr val="FF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3" name="AutoShape 39"/>
              <p:cNvSpPr>
                <a:spLocks noChangeAspect="1" noChangeArrowheads="1"/>
              </p:cNvSpPr>
              <p:nvPr/>
            </p:nvSpPr>
            <p:spPr bwMode="auto">
              <a:xfrm flipV="1">
                <a:off x="3259" y="1503"/>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4" name="AutoShape 40"/>
              <p:cNvSpPr>
                <a:spLocks noChangeAspect="1" noChangeArrowheads="1"/>
              </p:cNvSpPr>
              <p:nvPr/>
            </p:nvSpPr>
            <p:spPr bwMode="auto">
              <a:xfrm flipV="1">
                <a:off x="3125" y="1548"/>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5" name="AutoShape 41"/>
              <p:cNvSpPr>
                <a:spLocks noChangeAspect="1" noChangeArrowheads="1"/>
              </p:cNvSpPr>
              <p:nvPr/>
            </p:nvSpPr>
            <p:spPr bwMode="auto">
              <a:xfrm flipV="1">
                <a:off x="3192" y="1649"/>
                <a:ext cx="69" cy="69"/>
              </a:xfrm>
              <a:prstGeom prst="triangle">
                <a:avLst>
                  <a:gd name="adj" fmla="val 50000"/>
                </a:avLst>
              </a:prstGeom>
              <a:solidFill>
                <a:srgbClr val="00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6" name="Oval 42"/>
              <p:cNvSpPr>
                <a:spLocks noChangeAspect="1" noChangeArrowheads="1"/>
              </p:cNvSpPr>
              <p:nvPr/>
            </p:nvSpPr>
            <p:spPr bwMode="auto">
              <a:xfrm flipV="1">
                <a:off x="3629" y="1312"/>
                <a:ext cx="69" cy="69"/>
              </a:xfrm>
              <a:prstGeom prst="ellipse">
                <a:avLst/>
              </a:prstGeom>
              <a:solidFill>
                <a:srgbClr val="00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7" name="Oval 43"/>
              <p:cNvSpPr>
                <a:spLocks noChangeAspect="1" noChangeArrowheads="1"/>
              </p:cNvSpPr>
              <p:nvPr/>
            </p:nvSpPr>
            <p:spPr bwMode="auto">
              <a:xfrm flipV="1">
                <a:off x="3808" y="1391"/>
                <a:ext cx="69" cy="69"/>
              </a:xfrm>
              <a:prstGeom prst="ellipse">
                <a:avLst/>
              </a:prstGeom>
              <a:solidFill>
                <a:srgbClr val="00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sp>
            <p:nvSpPr>
              <p:cNvPr id="98" name="Oval 44"/>
              <p:cNvSpPr>
                <a:spLocks noChangeAspect="1" noChangeArrowheads="1"/>
              </p:cNvSpPr>
              <p:nvPr/>
            </p:nvSpPr>
            <p:spPr bwMode="auto">
              <a:xfrm flipV="1">
                <a:off x="3629" y="1458"/>
                <a:ext cx="69" cy="69"/>
              </a:xfrm>
              <a:prstGeom prst="ellipse">
                <a:avLst/>
              </a:prstGeom>
              <a:solidFill>
                <a:srgbClr val="00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a:ea typeface="+mn-ea"/>
                  <a:cs typeface="+mn-cs"/>
                </a:endParaRPr>
              </a:p>
            </p:txBody>
          </p:sp>
        </p:grpSp>
        <p:sp>
          <p:nvSpPr>
            <p:cNvPr id="78" name="Rectangle 90"/>
            <p:cNvSpPr>
              <a:spLocks noChangeArrowheads="1"/>
            </p:cNvSpPr>
            <p:nvPr/>
          </p:nvSpPr>
          <p:spPr bwMode="auto">
            <a:xfrm>
              <a:off x="3413" y="1920"/>
              <a:ext cx="144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imes New Roman" charset="0"/>
                  <a:ea typeface="+mn-ea"/>
                  <a:cs typeface="Times New Roman" charset="0"/>
                </a:rPr>
                <a:t>Six Clusters</a:t>
              </a:r>
              <a:r>
                <a:rPr kumimoji="0" lang="en-US" sz="1600" b="0" i="0" u="none" strike="noStrike" kern="1200" cap="none" spc="0" normalizeH="0" baseline="0" noProof="0">
                  <a:ln>
                    <a:noFill/>
                  </a:ln>
                  <a:solidFill>
                    <a:prstClr val="black"/>
                  </a:solidFill>
                  <a:effectLst/>
                  <a:uLnTx/>
                  <a:uFillTx/>
                  <a:latin typeface="Times New Roman" charset="0"/>
                  <a:ea typeface="+mn-ea"/>
                  <a:cs typeface="+mn-cs"/>
                </a:rPr>
                <a:t> </a:t>
              </a:r>
            </a:p>
          </p:txBody>
        </p:sp>
      </p:grpSp>
    </p:spTree>
    <p:extLst>
      <p:ext uri="{BB962C8B-B14F-4D97-AF65-F5344CB8AC3E}">
        <p14:creationId xmlns:p14="http://schemas.microsoft.com/office/powerpoint/2010/main" val="42493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64355"/>
            <a:ext cx="7694706" cy="1030942"/>
          </a:xfrm>
        </p:spPr>
        <p:txBody>
          <a:bodyPr>
            <a:normAutofit fontScale="90000"/>
          </a:bodyPr>
          <a:lstStyle/>
          <a:p>
            <a:r>
              <a:rPr lang="en-US" dirty="0" smtClean="0"/>
              <a:t>Which Clustering Algorithm?</a:t>
            </a:r>
            <a:endParaRPr lang="en-US" dirty="0"/>
          </a:p>
        </p:txBody>
      </p:sp>
      <p:pic>
        <p:nvPicPr>
          <p:cNvPr id="99" name="Picture 3"/>
          <p:cNvPicPr>
            <a:picLocks noChangeAspect="1" noChangeArrowheads="1"/>
          </p:cNvPicPr>
          <p:nvPr/>
        </p:nvPicPr>
        <p:blipFill>
          <a:blip r:embed="rId2" cstate="print"/>
          <a:srcRect/>
          <a:stretch>
            <a:fillRect/>
          </a:stretch>
        </p:blipFill>
        <p:spPr bwMode="auto">
          <a:xfrm>
            <a:off x="714674" y="1178485"/>
            <a:ext cx="3298894" cy="2563381"/>
          </a:xfrm>
          <a:prstGeom prst="rect">
            <a:avLst/>
          </a:prstGeom>
          <a:noFill/>
          <a:ln w="9525">
            <a:noFill/>
            <a:miter lim="800000"/>
            <a:headEnd/>
            <a:tailEnd/>
          </a:ln>
          <a:effectLst/>
        </p:spPr>
      </p:pic>
      <p:pic>
        <p:nvPicPr>
          <p:cNvPr id="100" name="Picture 2"/>
          <p:cNvPicPr>
            <a:picLocks noChangeAspect="1" noChangeArrowheads="1"/>
          </p:cNvPicPr>
          <p:nvPr/>
        </p:nvPicPr>
        <p:blipFill>
          <a:blip r:embed="rId3" cstate="print"/>
          <a:srcRect/>
          <a:stretch>
            <a:fillRect/>
          </a:stretch>
        </p:blipFill>
        <p:spPr bwMode="auto">
          <a:xfrm>
            <a:off x="4626170" y="1163544"/>
            <a:ext cx="3298894" cy="2563381"/>
          </a:xfrm>
          <a:prstGeom prst="rect">
            <a:avLst/>
          </a:prstGeom>
          <a:noFill/>
          <a:ln w="9525">
            <a:noFill/>
            <a:miter lim="800000"/>
            <a:headEnd/>
            <a:tailEnd/>
          </a:ln>
          <a:effectLst/>
        </p:spPr>
      </p:pic>
      <p:pic>
        <p:nvPicPr>
          <p:cNvPr id="101" name="Picture 4"/>
          <p:cNvPicPr>
            <a:picLocks noChangeAspect="1" noChangeArrowheads="1"/>
          </p:cNvPicPr>
          <p:nvPr/>
        </p:nvPicPr>
        <p:blipFill>
          <a:blip r:embed="rId4" cstate="print"/>
          <a:srcRect/>
          <a:stretch>
            <a:fillRect/>
          </a:stretch>
        </p:blipFill>
        <p:spPr bwMode="auto">
          <a:xfrm>
            <a:off x="762000" y="3688602"/>
            <a:ext cx="3298894" cy="2563381"/>
          </a:xfrm>
          <a:prstGeom prst="rect">
            <a:avLst/>
          </a:prstGeom>
          <a:noFill/>
          <a:ln w="9525">
            <a:noFill/>
            <a:miter lim="800000"/>
            <a:headEnd/>
            <a:tailEnd/>
          </a:ln>
          <a:effectLst/>
        </p:spPr>
      </p:pic>
      <p:pic>
        <p:nvPicPr>
          <p:cNvPr id="102" name="Picture 2"/>
          <p:cNvPicPr>
            <a:picLocks noChangeAspect="1" noChangeArrowheads="1"/>
          </p:cNvPicPr>
          <p:nvPr/>
        </p:nvPicPr>
        <p:blipFill>
          <a:blip r:embed="rId5" cstate="print"/>
          <a:srcRect/>
          <a:stretch>
            <a:fillRect/>
          </a:stretch>
        </p:blipFill>
        <p:spPr bwMode="auto">
          <a:xfrm>
            <a:off x="4626170" y="3682102"/>
            <a:ext cx="3298894" cy="2563381"/>
          </a:xfrm>
          <a:prstGeom prst="rect">
            <a:avLst/>
          </a:prstGeom>
          <a:noFill/>
          <a:ln w="9525">
            <a:noFill/>
            <a:miter lim="800000"/>
            <a:headEnd/>
            <a:tailEnd/>
          </a:ln>
          <a:effectLst/>
        </p:spPr>
      </p:pic>
    </p:spTree>
    <p:extLst>
      <p:ext uri="{BB962C8B-B14F-4D97-AF65-F5344CB8AC3E}">
        <p14:creationId xmlns:p14="http://schemas.microsoft.com/office/powerpoint/2010/main" val="172981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REFERENCES</a:t>
            </a:r>
            <a:endParaRPr lang="tr-TR" sz="2500" b="1" dirty="0">
              <a:solidFill>
                <a:schemeClr val="bg1"/>
              </a:solidFill>
              <a:latin typeface="Bell MT" pitchFamily="18" charset="0"/>
            </a:endParaRPr>
          </a:p>
        </p:txBody>
      </p:sp>
      <p:sp>
        <p:nvSpPr>
          <p:cNvPr id="8" name="20 Metin kutusu"/>
          <p:cNvSpPr txBox="1"/>
          <p:nvPr/>
        </p:nvSpPr>
        <p:spPr>
          <a:xfrm>
            <a:off x="1571604" y="1142985"/>
            <a:ext cx="7524328" cy="5632311"/>
          </a:xfrm>
          <a:prstGeom prst="rect">
            <a:avLst/>
          </a:prstGeom>
          <a:noFill/>
        </p:spPr>
        <p:txBody>
          <a:bodyPr wrap="square" rtlCol="0">
            <a:spAutoFit/>
          </a:bodyPr>
          <a:lstStyle/>
          <a:p>
            <a:pPr marL="342900" indent="-342900" algn="just">
              <a:buFont typeface="+mj-lt"/>
              <a:buAutoNum type="arabicPeriod"/>
            </a:pPr>
            <a:r>
              <a:rPr lang="tr-TR" i="1" dirty="0" err="1" smtClean="0">
                <a:latin typeface="Times New Roman" pitchFamily="18" charset="0"/>
                <a:cs typeface="Times New Roman" pitchFamily="18" charset="0"/>
              </a:rPr>
              <a:t>Hastie</a:t>
            </a:r>
            <a:r>
              <a:rPr lang="tr-TR" i="1" dirty="0" smtClean="0">
                <a:latin typeface="Times New Roman" pitchFamily="18" charset="0"/>
                <a:cs typeface="Times New Roman" pitchFamily="18" charset="0"/>
              </a:rPr>
              <a:t> T, </a:t>
            </a:r>
            <a:r>
              <a:rPr lang="tr-TR" i="1" dirty="0" err="1" smtClean="0">
                <a:latin typeface="Times New Roman" pitchFamily="18" charset="0"/>
                <a:cs typeface="Times New Roman" pitchFamily="18" charset="0"/>
              </a:rPr>
              <a:t>Tibshirani</a:t>
            </a:r>
            <a:r>
              <a:rPr lang="tr-TR" i="1" dirty="0" smtClean="0">
                <a:latin typeface="Times New Roman" pitchFamily="18" charset="0"/>
                <a:cs typeface="Times New Roman" pitchFamily="18" charset="0"/>
              </a:rPr>
              <a:t> R, </a:t>
            </a:r>
            <a:r>
              <a:rPr lang="tr-TR" i="1" dirty="0" err="1" smtClean="0">
                <a:latin typeface="Times New Roman" pitchFamily="18" charset="0"/>
                <a:cs typeface="Times New Roman" pitchFamily="18" charset="0"/>
              </a:rPr>
              <a:t>Friedman</a:t>
            </a:r>
            <a:r>
              <a:rPr lang="tr-TR" i="1" dirty="0" smtClean="0">
                <a:latin typeface="Times New Roman" pitchFamily="18" charset="0"/>
                <a:cs typeface="Times New Roman" pitchFamily="18" charset="0"/>
              </a:rPr>
              <a:t> J (2008). </a:t>
            </a:r>
            <a:r>
              <a:rPr lang="tr-TR" i="1" dirty="0" err="1" smtClean="0">
                <a:latin typeface="Times New Roman" pitchFamily="18" charset="0"/>
                <a:cs typeface="Times New Roman" pitchFamily="18" charset="0"/>
              </a:rPr>
              <a:t>The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Elements</a:t>
            </a:r>
            <a:r>
              <a:rPr lang="tr-TR" i="1" dirty="0" smtClean="0">
                <a:latin typeface="Times New Roman" pitchFamily="18" charset="0"/>
                <a:cs typeface="Times New Roman" pitchFamily="18" charset="0"/>
              </a:rPr>
              <a:t> of </a:t>
            </a:r>
            <a:r>
              <a:rPr lang="tr-TR" i="1" dirty="0" err="1" smtClean="0">
                <a:latin typeface="Times New Roman" pitchFamily="18" charset="0"/>
                <a:cs typeface="Times New Roman" pitchFamily="18" charset="0"/>
              </a:rPr>
              <a:t>Statistical</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Learning</a:t>
            </a:r>
            <a:r>
              <a:rPr lang="tr-TR" i="1" dirty="0" smtClean="0">
                <a:latin typeface="Times New Roman" pitchFamily="18" charset="0"/>
                <a:cs typeface="Times New Roman" pitchFamily="18" charset="0"/>
              </a:rPr>
              <a:t>: Data </a:t>
            </a:r>
            <a:r>
              <a:rPr lang="tr-TR" i="1" dirty="0" err="1" smtClean="0">
                <a:latin typeface="Times New Roman" pitchFamily="18" charset="0"/>
                <a:cs typeface="Times New Roman" pitchFamily="18" charset="0"/>
              </a:rPr>
              <a:t>Mining</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Inference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and</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Prediction</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Springer</a:t>
            </a:r>
            <a:endParaRPr lang="tr-TR" i="1" dirty="0" smtClean="0">
              <a:latin typeface="Times New Roman" pitchFamily="18" charset="0"/>
              <a:cs typeface="Times New Roman" pitchFamily="18" charset="0"/>
            </a:endParaRPr>
          </a:p>
          <a:p>
            <a:pPr marL="342900" indent="-342900" algn="just">
              <a:buFont typeface="+mj-lt"/>
              <a:buAutoNum type="arabicPeriod"/>
            </a:pPr>
            <a:r>
              <a:rPr lang="tr-TR" i="1" dirty="0" err="1" smtClean="0">
                <a:latin typeface="Times New Roman" pitchFamily="18" charset="0"/>
                <a:cs typeface="Times New Roman" pitchFamily="18" charset="0"/>
              </a:rPr>
              <a:t>Hill</a:t>
            </a:r>
            <a:r>
              <a:rPr lang="tr-TR" i="1" dirty="0" smtClean="0">
                <a:latin typeface="Times New Roman" pitchFamily="18" charset="0"/>
                <a:cs typeface="Times New Roman" pitchFamily="18" charset="0"/>
              </a:rPr>
              <a:t> A, </a:t>
            </a:r>
            <a:r>
              <a:rPr lang="tr-TR" i="1" dirty="0" err="1" smtClean="0">
                <a:latin typeface="Times New Roman" pitchFamily="18" charset="0"/>
                <a:cs typeface="Times New Roman" pitchFamily="18" charset="0"/>
              </a:rPr>
              <a:t>LaPan</a:t>
            </a:r>
            <a:r>
              <a:rPr lang="tr-TR" i="1" dirty="0" smtClean="0">
                <a:latin typeface="Times New Roman" pitchFamily="18" charset="0"/>
                <a:cs typeface="Times New Roman" pitchFamily="18" charset="0"/>
              </a:rPr>
              <a:t> P, </a:t>
            </a:r>
            <a:r>
              <a:rPr lang="tr-TR" i="1" dirty="0" err="1" smtClean="0">
                <a:latin typeface="Times New Roman" pitchFamily="18" charset="0"/>
                <a:cs typeface="Times New Roman" pitchFamily="18" charset="0"/>
              </a:rPr>
              <a:t>Li</a:t>
            </a:r>
            <a:r>
              <a:rPr lang="tr-TR" i="1" dirty="0" smtClean="0">
                <a:latin typeface="Times New Roman" pitchFamily="18" charset="0"/>
                <a:cs typeface="Times New Roman" pitchFamily="18" charset="0"/>
              </a:rPr>
              <a:t> Y, </a:t>
            </a:r>
            <a:r>
              <a:rPr lang="tr-TR" i="1" dirty="0" err="1" smtClean="0">
                <a:latin typeface="Times New Roman" pitchFamily="18" charset="0"/>
                <a:cs typeface="Times New Roman" pitchFamily="18" charset="0"/>
              </a:rPr>
              <a:t>Haney</a:t>
            </a:r>
            <a:r>
              <a:rPr lang="tr-TR" i="1" dirty="0" smtClean="0">
                <a:latin typeface="Times New Roman" pitchFamily="18" charset="0"/>
                <a:cs typeface="Times New Roman" pitchFamily="18" charset="0"/>
              </a:rPr>
              <a:t> S (2007). </a:t>
            </a:r>
            <a:r>
              <a:rPr lang="tr-TR" i="1" dirty="0" err="1" smtClean="0">
                <a:latin typeface="Times New Roman" pitchFamily="18" charset="0"/>
                <a:cs typeface="Times New Roman" pitchFamily="18" charset="0"/>
              </a:rPr>
              <a:t>Impact</a:t>
            </a:r>
            <a:r>
              <a:rPr lang="tr-TR" i="1" dirty="0" smtClean="0">
                <a:latin typeface="Times New Roman" pitchFamily="18" charset="0"/>
                <a:cs typeface="Times New Roman" pitchFamily="18" charset="0"/>
              </a:rPr>
              <a:t> of </a:t>
            </a:r>
            <a:r>
              <a:rPr lang="tr-TR" i="1" dirty="0" err="1" smtClean="0">
                <a:latin typeface="Times New Roman" pitchFamily="18" charset="0"/>
                <a:cs typeface="Times New Roman" pitchFamily="18" charset="0"/>
              </a:rPr>
              <a:t>Image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Segmentation</a:t>
            </a:r>
            <a:r>
              <a:rPr lang="tr-TR" i="1" dirty="0" smtClean="0">
                <a:latin typeface="Times New Roman" pitchFamily="18" charset="0"/>
                <a:cs typeface="Times New Roman" pitchFamily="18" charset="0"/>
              </a:rPr>
              <a:t> on </a:t>
            </a:r>
            <a:r>
              <a:rPr lang="tr-TR" i="1" dirty="0" err="1" smtClean="0">
                <a:latin typeface="Times New Roman" pitchFamily="18" charset="0"/>
                <a:cs typeface="Times New Roman" pitchFamily="18" charset="0"/>
              </a:rPr>
              <a:t>High</a:t>
            </a:r>
            <a:r>
              <a:rPr lang="tr-TR" i="1" dirty="0" smtClean="0">
                <a:latin typeface="Times New Roman" pitchFamily="18" charset="0"/>
                <a:cs typeface="Times New Roman" pitchFamily="18" charset="0"/>
              </a:rPr>
              <a:t>-</a:t>
            </a:r>
            <a:r>
              <a:rPr lang="tr-TR" i="1" dirty="0" err="1" smtClean="0">
                <a:latin typeface="Times New Roman" pitchFamily="18" charset="0"/>
                <a:cs typeface="Times New Roman" pitchFamily="18" charset="0"/>
              </a:rPr>
              <a:t>Content</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Screening</a:t>
            </a:r>
            <a:r>
              <a:rPr lang="tr-TR" i="1" dirty="0" smtClean="0">
                <a:latin typeface="Times New Roman" pitchFamily="18" charset="0"/>
                <a:cs typeface="Times New Roman" pitchFamily="18" charset="0"/>
              </a:rPr>
              <a:t> Data </a:t>
            </a:r>
            <a:r>
              <a:rPr lang="tr-TR" i="1" dirty="0" err="1" smtClean="0">
                <a:latin typeface="Times New Roman" pitchFamily="18" charset="0"/>
                <a:cs typeface="Times New Roman" pitchFamily="18" charset="0"/>
              </a:rPr>
              <a:t>Quality</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for</a:t>
            </a:r>
            <a:r>
              <a:rPr lang="tr-TR" i="1" dirty="0" smtClean="0">
                <a:latin typeface="Times New Roman" pitchFamily="18" charset="0"/>
                <a:cs typeface="Times New Roman" pitchFamily="18" charset="0"/>
              </a:rPr>
              <a:t> SK-BR-3 </a:t>
            </a:r>
            <a:r>
              <a:rPr lang="tr-TR" i="1" dirty="0" err="1" smtClean="0">
                <a:latin typeface="Times New Roman" pitchFamily="18" charset="0"/>
                <a:cs typeface="Times New Roman" pitchFamily="18" charset="0"/>
              </a:rPr>
              <a:t>Cells</a:t>
            </a:r>
            <a:r>
              <a:rPr lang="tr-TR" i="1" dirty="0" smtClean="0">
                <a:latin typeface="Times New Roman" pitchFamily="18" charset="0"/>
                <a:cs typeface="Times New Roman" pitchFamily="18" charset="0"/>
              </a:rPr>
              <a:t>. BMC </a:t>
            </a:r>
            <a:r>
              <a:rPr lang="tr-TR" i="1" dirty="0" err="1" smtClean="0">
                <a:latin typeface="Times New Roman" pitchFamily="18" charset="0"/>
                <a:cs typeface="Times New Roman" pitchFamily="18" charset="0"/>
              </a:rPr>
              <a:t>Bioinformatics</a:t>
            </a:r>
            <a:r>
              <a:rPr lang="tr-TR" i="1" dirty="0" smtClean="0">
                <a:latin typeface="Times New Roman" pitchFamily="18" charset="0"/>
                <a:cs typeface="Times New Roman" pitchFamily="18" charset="0"/>
              </a:rPr>
              <a:t>, 8(1), 340.</a:t>
            </a:r>
          </a:p>
          <a:p>
            <a:pPr marL="342900" indent="-342900" algn="just">
              <a:buFont typeface="+mj-lt"/>
              <a:buAutoNum type="arabicPeriod"/>
            </a:pPr>
            <a:r>
              <a:rPr lang="tr-TR" i="1" dirty="0" smtClean="0">
                <a:latin typeface="Times New Roman" pitchFamily="18" charset="0"/>
                <a:cs typeface="Times New Roman" pitchFamily="18" charset="0"/>
              </a:rPr>
              <a:t>Korkmaz S, </a:t>
            </a:r>
            <a:r>
              <a:rPr lang="tr-TR" i="1" dirty="0" err="1" smtClean="0">
                <a:latin typeface="Times New Roman" pitchFamily="18" charset="0"/>
                <a:cs typeface="Times New Roman" pitchFamily="18" charset="0"/>
              </a:rPr>
              <a:t>Zararsiz</a:t>
            </a:r>
            <a:r>
              <a:rPr lang="tr-TR" i="1" dirty="0" smtClean="0">
                <a:latin typeface="Times New Roman" pitchFamily="18" charset="0"/>
                <a:cs typeface="Times New Roman" pitchFamily="18" charset="0"/>
              </a:rPr>
              <a:t> G, </a:t>
            </a:r>
            <a:r>
              <a:rPr lang="tr-TR" i="1" dirty="0" err="1" smtClean="0">
                <a:latin typeface="Times New Roman" pitchFamily="18" charset="0"/>
                <a:cs typeface="Times New Roman" pitchFamily="18" charset="0"/>
              </a:rPr>
              <a:t>Goksuluk</a:t>
            </a:r>
            <a:r>
              <a:rPr lang="tr-TR" i="1" dirty="0" smtClean="0">
                <a:latin typeface="Times New Roman" pitchFamily="18" charset="0"/>
                <a:cs typeface="Times New Roman" pitchFamily="18" charset="0"/>
              </a:rPr>
              <a:t> D (</a:t>
            </a:r>
            <a:r>
              <a:rPr lang="en-US" i="1" dirty="0" smtClean="0">
                <a:latin typeface="Times New Roman" pitchFamily="18" charset="0"/>
                <a:cs typeface="Times New Roman" pitchFamily="18" charset="0"/>
              </a:rPr>
              <a:t>2015</a:t>
            </a:r>
            <a:r>
              <a:rPr lang="tr-TR" i="1" dirty="0" smtClean="0">
                <a:latin typeface="Times New Roman" pitchFamily="18" charset="0"/>
                <a:cs typeface="Times New Roman" pitchFamily="18" charset="0"/>
              </a:rPr>
              <a:t>). </a:t>
            </a:r>
            <a:r>
              <a:rPr lang="en-US" i="1" dirty="0" err="1" smtClean="0">
                <a:latin typeface="Times New Roman" pitchFamily="18" charset="0"/>
                <a:cs typeface="Times New Roman" pitchFamily="18" charset="0"/>
              </a:rPr>
              <a:t>MLViS</a:t>
            </a:r>
            <a:r>
              <a:rPr lang="en-US" i="1" dirty="0" smtClean="0">
                <a:latin typeface="Times New Roman" pitchFamily="18" charset="0"/>
                <a:cs typeface="Times New Roman" pitchFamily="18" charset="0"/>
              </a:rPr>
              <a:t>: A Web Tool for Machine Learning-Based Virtual Screening in Early-Phase of Drug Discovery and Development</a:t>
            </a:r>
            <a:r>
              <a:rPr lang="tr-TR" i="1" dirty="0" smtClean="0">
                <a:latin typeface="Times New Roman" pitchFamily="18" charset="0"/>
                <a:cs typeface="Times New Roman" pitchFamily="18" charset="0"/>
              </a:rPr>
              <a:t>. PLOS ONE.</a:t>
            </a:r>
          </a:p>
          <a:p>
            <a:pPr marL="342900" indent="-342900" algn="just">
              <a:buFont typeface="+mj-lt"/>
              <a:buAutoNum type="arabicPeriod"/>
            </a:pPr>
            <a:r>
              <a:rPr lang="tr-TR" i="1" dirty="0" err="1" smtClean="0">
                <a:latin typeface="Times New Roman" pitchFamily="18" charset="0"/>
                <a:cs typeface="Times New Roman" pitchFamily="18" charset="0"/>
              </a:rPr>
              <a:t>Kuhn</a:t>
            </a:r>
            <a:r>
              <a:rPr lang="tr-TR" i="1" dirty="0" smtClean="0">
                <a:latin typeface="Times New Roman" pitchFamily="18" charset="0"/>
                <a:cs typeface="Times New Roman" pitchFamily="18" charset="0"/>
              </a:rPr>
              <a:t> M, Johnson K (2013). </a:t>
            </a:r>
            <a:r>
              <a:rPr lang="tr-TR" i="1" dirty="0" err="1" smtClean="0">
                <a:latin typeface="Times New Roman" pitchFamily="18" charset="0"/>
                <a:cs typeface="Times New Roman" pitchFamily="18" charset="0"/>
              </a:rPr>
              <a:t>Applied</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Predictive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Modeling</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Springer</a:t>
            </a:r>
            <a:endParaRPr lang="tr-TR" i="1" dirty="0" smtClean="0">
              <a:latin typeface="Times New Roman" pitchFamily="18" charset="0"/>
              <a:cs typeface="Times New Roman" pitchFamily="18" charset="0"/>
            </a:endParaRPr>
          </a:p>
          <a:p>
            <a:pPr marL="342900" indent="-342900" algn="just">
              <a:buFont typeface="+mj-lt"/>
              <a:buAutoNum type="arabicPeriod"/>
            </a:pPr>
            <a:r>
              <a:rPr lang="tr-TR" i="1" dirty="0" err="1" smtClean="0">
                <a:latin typeface="Times New Roman" pitchFamily="18" charset="0"/>
                <a:cs typeface="Times New Roman" pitchFamily="18" charset="0"/>
              </a:rPr>
              <a:t>Kuhn</a:t>
            </a:r>
            <a:r>
              <a:rPr lang="tr-TR" i="1" dirty="0" smtClean="0">
                <a:latin typeface="Times New Roman" pitchFamily="18" charset="0"/>
                <a:cs typeface="Times New Roman" pitchFamily="18" charset="0"/>
              </a:rPr>
              <a:t> M (2013). </a:t>
            </a:r>
            <a:r>
              <a:rPr lang="en-US" i="1" dirty="0" smtClean="0">
                <a:latin typeface="Times New Roman" pitchFamily="18" charset="0"/>
                <a:cs typeface="Times New Roman" pitchFamily="18" charset="0"/>
              </a:rPr>
              <a:t>Predictive Modeling with R and the caret Package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useR</a:t>
            </a:r>
            <a:r>
              <a:rPr lang="tr-TR" i="1" dirty="0" smtClean="0">
                <a:latin typeface="Times New Roman" pitchFamily="18" charset="0"/>
                <a:cs typeface="Times New Roman" pitchFamily="18" charset="0"/>
              </a:rPr>
              <a:t>! 2013</a:t>
            </a:r>
          </a:p>
          <a:p>
            <a:pPr marL="342900" indent="-342900" algn="just">
              <a:buFont typeface="+mj-lt"/>
              <a:buAutoNum type="arabicPeriod"/>
            </a:pPr>
            <a:r>
              <a:rPr lang="tr-TR" i="1" dirty="0" err="1" smtClean="0">
                <a:latin typeface="Times New Roman" pitchFamily="18" charset="0"/>
                <a:cs typeface="Times New Roman" pitchFamily="18" charset="0"/>
              </a:rPr>
              <a:t>Kuhn</a:t>
            </a:r>
            <a:r>
              <a:rPr lang="tr-TR" i="1" dirty="0" smtClean="0">
                <a:latin typeface="Times New Roman" pitchFamily="18" charset="0"/>
                <a:cs typeface="Times New Roman" pitchFamily="18" charset="0"/>
              </a:rPr>
              <a:t> M (2008). </a:t>
            </a:r>
            <a:r>
              <a:rPr lang="en-US" i="1" dirty="0" smtClean="0">
                <a:latin typeface="Times New Roman" pitchFamily="18" charset="0"/>
                <a:cs typeface="Times New Roman" pitchFamily="18" charset="0"/>
              </a:rPr>
              <a:t>Building Predictive Models in R Using the</a:t>
            </a:r>
            <a:r>
              <a:rPr lang="tr-TR" i="1"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caret Package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Journal</a:t>
            </a:r>
            <a:r>
              <a:rPr lang="tr-TR" i="1" dirty="0" smtClean="0">
                <a:latin typeface="Times New Roman" pitchFamily="18" charset="0"/>
                <a:cs typeface="Times New Roman" pitchFamily="18" charset="0"/>
              </a:rPr>
              <a:t> of </a:t>
            </a:r>
            <a:r>
              <a:rPr lang="tr-TR" i="1" dirty="0" err="1" smtClean="0">
                <a:latin typeface="Times New Roman" pitchFamily="18" charset="0"/>
                <a:cs typeface="Times New Roman" pitchFamily="18" charset="0"/>
              </a:rPr>
              <a:t>Statistical</a:t>
            </a:r>
            <a:r>
              <a:rPr lang="tr-TR" i="1" dirty="0" smtClean="0">
                <a:latin typeface="Times New Roman" pitchFamily="18" charset="0"/>
                <a:cs typeface="Times New Roman" pitchFamily="18" charset="0"/>
              </a:rPr>
              <a:t> Software, 28(5)</a:t>
            </a:r>
          </a:p>
          <a:p>
            <a:pPr marL="342900" indent="-342900" algn="just">
              <a:buFont typeface="+mj-lt"/>
              <a:buAutoNum type="arabicPeriod"/>
            </a:pPr>
            <a:r>
              <a:rPr lang="tr-TR" i="1" dirty="0" err="1" smtClean="0">
                <a:latin typeface="Times New Roman" pitchFamily="18" charset="0"/>
                <a:cs typeface="Times New Roman" pitchFamily="18" charset="0"/>
              </a:rPr>
              <a:t>Quinlan</a:t>
            </a:r>
            <a:r>
              <a:rPr lang="tr-TR" i="1" dirty="0" smtClean="0">
                <a:latin typeface="Times New Roman" pitchFamily="18" charset="0"/>
                <a:cs typeface="Times New Roman" pitchFamily="18" charset="0"/>
              </a:rPr>
              <a:t> R (1993). C4.5: </a:t>
            </a:r>
            <a:r>
              <a:rPr lang="tr-TR" i="1" dirty="0" err="1" smtClean="0">
                <a:latin typeface="Times New Roman" pitchFamily="18" charset="0"/>
                <a:cs typeface="Times New Roman" pitchFamily="18" charset="0"/>
              </a:rPr>
              <a:t>Programs</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for</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Machine</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Learning</a:t>
            </a:r>
            <a:r>
              <a:rPr lang="tr-TR" i="1" dirty="0" smtClean="0">
                <a:latin typeface="Times New Roman" pitchFamily="18" charset="0"/>
                <a:cs typeface="Times New Roman" pitchFamily="18" charset="0"/>
              </a:rPr>
              <a:t>. Morgan </a:t>
            </a:r>
            <a:r>
              <a:rPr lang="tr-TR" i="1" dirty="0" err="1" smtClean="0">
                <a:latin typeface="Times New Roman" pitchFamily="18" charset="0"/>
                <a:cs typeface="Times New Roman" pitchFamily="18" charset="0"/>
              </a:rPr>
              <a:t>Kaufmann</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Publishers</a:t>
            </a:r>
            <a:r>
              <a:rPr lang="tr-TR" i="1" dirty="0" smtClean="0">
                <a:latin typeface="Times New Roman" pitchFamily="18" charset="0"/>
                <a:cs typeface="Times New Roman" pitchFamily="18" charset="0"/>
              </a:rPr>
              <a:t>.</a:t>
            </a:r>
          </a:p>
          <a:p>
            <a:pPr marL="342900" indent="-342900" algn="just">
              <a:buFont typeface="+mj-lt"/>
              <a:buAutoNum type="arabicPeriod"/>
            </a:pPr>
            <a:r>
              <a:rPr lang="tr-TR" i="1" dirty="0" err="1" smtClean="0">
                <a:latin typeface="Times New Roman" pitchFamily="18" charset="0"/>
                <a:cs typeface="Times New Roman" pitchFamily="18" charset="0"/>
              </a:rPr>
              <a:t>Schmidberger</a:t>
            </a:r>
            <a:r>
              <a:rPr lang="tr-TR" i="1" dirty="0" smtClean="0">
                <a:latin typeface="Times New Roman" pitchFamily="18" charset="0"/>
                <a:cs typeface="Times New Roman" pitchFamily="18" charset="0"/>
              </a:rPr>
              <a:t> M et al (2009). “</a:t>
            </a:r>
            <a:r>
              <a:rPr lang="tr-TR" i="1" dirty="0" err="1" smtClean="0">
                <a:latin typeface="Times New Roman" pitchFamily="18" charset="0"/>
                <a:cs typeface="Times New Roman" pitchFamily="18" charset="0"/>
              </a:rPr>
              <a:t>State</a:t>
            </a:r>
            <a:r>
              <a:rPr lang="tr-TR" i="1" dirty="0" smtClean="0">
                <a:latin typeface="Times New Roman" pitchFamily="18" charset="0"/>
                <a:cs typeface="Times New Roman" pitchFamily="18" charset="0"/>
              </a:rPr>
              <a:t>-of-</a:t>
            </a:r>
            <a:r>
              <a:rPr lang="tr-TR" i="1" dirty="0" err="1" smtClean="0">
                <a:latin typeface="Times New Roman" pitchFamily="18" charset="0"/>
                <a:cs typeface="Times New Roman" pitchFamily="18" charset="0"/>
              </a:rPr>
              <a:t>the</a:t>
            </a:r>
            <a:r>
              <a:rPr lang="tr-TR" i="1" dirty="0" smtClean="0">
                <a:latin typeface="Times New Roman" pitchFamily="18" charset="0"/>
                <a:cs typeface="Times New Roman" pitchFamily="18" charset="0"/>
              </a:rPr>
              <a:t>-art in </a:t>
            </a:r>
            <a:r>
              <a:rPr lang="tr-TR" i="1" dirty="0" err="1" smtClean="0">
                <a:latin typeface="Times New Roman" pitchFamily="18" charset="0"/>
                <a:cs typeface="Times New Roman" pitchFamily="18" charset="0"/>
              </a:rPr>
              <a:t>Parallel</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Computing</a:t>
            </a:r>
            <a:r>
              <a:rPr lang="tr-TR" i="1" dirty="0" smtClean="0">
                <a:latin typeface="Times New Roman" pitchFamily="18" charset="0"/>
                <a:cs typeface="Times New Roman" pitchFamily="18" charset="0"/>
              </a:rPr>
              <a:t> </a:t>
            </a:r>
            <a:r>
              <a:rPr lang="tr-TR" i="1" dirty="0" err="1" smtClean="0">
                <a:latin typeface="Times New Roman" pitchFamily="18" charset="0"/>
                <a:cs typeface="Times New Roman" pitchFamily="18" charset="0"/>
              </a:rPr>
              <a:t>with</a:t>
            </a:r>
            <a:r>
              <a:rPr lang="tr-TR" i="1" dirty="0" smtClean="0">
                <a:latin typeface="Times New Roman" pitchFamily="18" charset="0"/>
                <a:cs typeface="Times New Roman" pitchFamily="18" charset="0"/>
              </a:rPr>
              <a:t> R.” </a:t>
            </a:r>
            <a:r>
              <a:rPr lang="tr-TR" i="1" dirty="0" err="1" smtClean="0">
                <a:latin typeface="Times New Roman" pitchFamily="18" charset="0"/>
                <a:cs typeface="Times New Roman" pitchFamily="18" charset="0"/>
              </a:rPr>
              <a:t>Journal</a:t>
            </a:r>
            <a:r>
              <a:rPr lang="tr-TR" i="1" dirty="0" smtClean="0">
                <a:latin typeface="Times New Roman" pitchFamily="18" charset="0"/>
                <a:cs typeface="Times New Roman" pitchFamily="18" charset="0"/>
              </a:rPr>
              <a:t> of </a:t>
            </a:r>
            <a:r>
              <a:rPr lang="tr-TR" i="1" dirty="0" err="1" smtClean="0">
                <a:latin typeface="Times New Roman" pitchFamily="18" charset="0"/>
                <a:cs typeface="Times New Roman" pitchFamily="18" charset="0"/>
              </a:rPr>
              <a:t>Statistical</a:t>
            </a:r>
            <a:r>
              <a:rPr lang="tr-TR" i="1" dirty="0" smtClean="0">
                <a:latin typeface="Times New Roman" pitchFamily="18" charset="0"/>
                <a:cs typeface="Times New Roman" pitchFamily="18" charset="0"/>
              </a:rPr>
              <a:t> Software 47.1.</a:t>
            </a:r>
          </a:p>
          <a:p>
            <a:pPr marL="342900" indent="-342900" algn="just">
              <a:buFont typeface="+mj-lt"/>
              <a:buAutoNum type="arabicPeriod"/>
            </a:pPr>
            <a:r>
              <a:rPr lang="tr-TR" i="1" dirty="0" err="1" smtClean="0">
                <a:latin typeface="Times New Roman" pitchFamily="18" charset="0"/>
                <a:cs typeface="Times New Roman" pitchFamily="18" charset="0"/>
              </a:rPr>
              <a:t>Zararsiz</a:t>
            </a:r>
            <a:r>
              <a:rPr lang="tr-TR" i="1" dirty="0" smtClean="0">
                <a:latin typeface="Times New Roman" pitchFamily="18" charset="0"/>
                <a:cs typeface="Times New Roman" pitchFamily="18" charset="0"/>
              </a:rPr>
              <a:t> G, </a:t>
            </a:r>
            <a:r>
              <a:rPr lang="tr-TR" i="1" dirty="0" err="1" smtClean="0">
                <a:latin typeface="Times New Roman" pitchFamily="18" charset="0"/>
                <a:cs typeface="Times New Roman" pitchFamily="18" charset="0"/>
              </a:rPr>
              <a:t>Akyildiz</a:t>
            </a:r>
            <a:r>
              <a:rPr lang="tr-TR" i="1" dirty="0" smtClean="0">
                <a:latin typeface="Times New Roman" pitchFamily="18" charset="0"/>
                <a:cs typeface="Times New Roman" pitchFamily="18" charset="0"/>
              </a:rPr>
              <a:t> HY, </a:t>
            </a:r>
            <a:r>
              <a:rPr lang="tr-TR" i="1" dirty="0" err="1" smtClean="0">
                <a:latin typeface="Times New Roman" pitchFamily="18" charset="0"/>
                <a:cs typeface="Times New Roman" pitchFamily="18" charset="0"/>
              </a:rPr>
              <a:t>Goksuluk</a:t>
            </a:r>
            <a:r>
              <a:rPr lang="tr-TR" i="1" dirty="0" smtClean="0">
                <a:latin typeface="Times New Roman" pitchFamily="18" charset="0"/>
                <a:cs typeface="Times New Roman" pitchFamily="18" charset="0"/>
              </a:rPr>
              <a:t> D, Korkmaz S, </a:t>
            </a:r>
            <a:r>
              <a:rPr lang="tr-TR" i="1" dirty="0" err="1" smtClean="0">
                <a:latin typeface="Times New Roman" pitchFamily="18" charset="0"/>
                <a:cs typeface="Times New Roman" pitchFamily="18" charset="0"/>
              </a:rPr>
              <a:t>Ozturk</a:t>
            </a:r>
            <a:r>
              <a:rPr lang="tr-TR" i="1" dirty="0" smtClean="0">
                <a:latin typeface="Times New Roman" pitchFamily="18" charset="0"/>
                <a:cs typeface="Times New Roman" pitchFamily="18" charset="0"/>
              </a:rPr>
              <a:t> A (2016). </a:t>
            </a:r>
            <a:r>
              <a:rPr lang="en-US" i="1" dirty="0" smtClean="0">
                <a:latin typeface="Times New Roman" pitchFamily="18" charset="0"/>
                <a:cs typeface="Times New Roman" pitchFamily="18" charset="0"/>
              </a:rPr>
              <a:t>Statistical learning approaches in diagnosing patients with </a:t>
            </a:r>
            <a:r>
              <a:rPr lang="en-US" i="1" dirty="0" err="1" smtClean="0">
                <a:latin typeface="Times New Roman" pitchFamily="18" charset="0"/>
                <a:cs typeface="Times New Roman" pitchFamily="18" charset="0"/>
              </a:rPr>
              <a:t>nontraumatic</a:t>
            </a:r>
            <a:r>
              <a:rPr lang="en-US" i="1" dirty="0" smtClean="0">
                <a:latin typeface="Times New Roman" pitchFamily="18" charset="0"/>
                <a:cs typeface="Times New Roman" pitchFamily="18" charset="0"/>
              </a:rPr>
              <a:t> acute abdomen</a:t>
            </a:r>
            <a:r>
              <a:rPr lang="tr-TR" i="1"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Turk J </a:t>
            </a:r>
            <a:r>
              <a:rPr lang="en-US" i="1" dirty="0" err="1" smtClean="0">
                <a:latin typeface="Times New Roman" pitchFamily="18" charset="0"/>
                <a:cs typeface="Times New Roman" pitchFamily="18" charset="0"/>
              </a:rPr>
              <a:t>Elec</a:t>
            </a:r>
            <a:r>
              <a:rPr lang="en-US" i="1" dirty="0" smtClean="0">
                <a:latin typeface="Times New Roman" pitchFamily="18" charset="0"/>
                <a:cs typeface="Times New Roman" pitchFamily="18" charset="0"/>
              </a:rPr>
              <a:t> Eng &amp; Comp </a:t>
            </a:r>
            <a:r>
              <a:rPr lang="en-US" i="1" dirty="0" err="1" smtClean="0">
                <a:latin typeface="Times New Roman" pitchFamily="18" charset="0"/>
                <a:cs typeface="Times New Roman" pitchFamily="18" charset="0"/>
              </a:rPr>
              <a:t>Sci</a:t>
            </a:r>
            <a:r>
              <a:rPr lang="tr-TR" i="1" dirty="0" smtClean="0">
                <a:latin typeface="Times New Roman" pitchFamily="18" charset="0"/>
                <a:cs typeface="Times New Roman" pitchFamily="18" charset="0"/>
              </a:rPr>
              <a:t>, 24:3685-97.</a:t>
            </a:r>
          </a:p>
        </p:txBody>
      </p:sp>
      <p:sp>
        <p:nvSpPr>
          <p:cNvPr id="9" name="AutoShape 5" descr="data:image/jpeg;base64,/9j/4AAQSkZJRgABAQAAAQABAAD/2wCEAAkGBxQHEBMQBxMQExQSFRoYFxgTFBsYGxkdGR0iGhgVGhcYHjQgHyYlGxQXIT0iJik3Li4uGyszRDMsNzQuMSsBCgoKDg0OGxAQGzckHyUyNDI0LzcxLDQ0NTQsLCw1LywsNDQsNCw0Kyw0LC4uNDcsLDQsLC0sLiwsLCwsNDUsNP/AABEIAKsBJwMBIgACEQEDEQH/xAAbAAEAAgMBAQAAAAAAAAAAAAAABAYBAwUCB//EAEMQAAEDAgMDCAcGBAUFAQAAAAEAAgMEEQUSITFRkgYTFBUiQVJxM0NhcsHC0QcjMnOBsUKRoaJiY4KjshYkU+HwNP/EABgBAQEBAQEAAAAAAAAAAAAAAAACAQME/8QAKxEBAAECBAQFBAMAAAAAAAAAAAECEQMSITFBUZHhInGhsdEyYYHBEyPw/9oADAMBAAIRAxEAPwD69h9EyaJrpASSNe07f5qR1dHuPG76phXoWeXxUtBE6uj3Hjd9U6uj3Hjd9VLRBE6uj3Hjd9U6uj3Hjd9VLVdxLlE6krmUsbGFp5nO4uId9+ZWsyC1jlNPrfud7NQ6/V0e48bvqnV0e48bvquG/lewYn0ABuRsL3ueTrnYGPyNbbUZJQcw7wR3FWKmqG1TQ+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f+Vyyg9YV6Fnl8VLUTCvQs8vipaAiIgKPLQxzSNlmjjdIwENcWguaDoQCdRe5/mpCIOfX0kccLjGxg5uF7WWaBlaW6tbuHZboNwWzCCXQsLnPddo1fluR3fgFl7xP0Ev5bv8AiVXMD5HRQ0kcc7qnMGWJbVzDu2hrXBg27MtvNZN+DpRFExOabfi/7haYpWzDNCQ4a6g3Gmh1HtC9qq/Z3hTcIp5YmOe4tqJWnMdOw4taWt2C7A13tJVqSmbxeW49FOHiTTTN4jiIiLXIREQEREBERAREQEREBERAREQEWuWoZCWtlc1pebNBIBcdtgDt/RbEBF5c8MsHkC5sLnadw/kvSAiIgIiICIiCDinq/f8AlcsrGKer9/5XLKD1hXoWeXxUtRMK9Czy+KloCIiAiLm1WOQ0tQymmcecky2AY4gZs2TM4Czc3NPAudS225BJxP0Ev5bv2K04JbmGZObtb1bCxvCSo2KYvG10lI/nBI6GRzbxuDXBrQXWfbKbZ29/7FTMJvzLOc5y9vWZc39miCFgv3VTWxn/AMrJB5PjaP8AlE9dlcUfcYmf8+lH+zJ9KgLtLKXbG3iecR7W94ERFriIiICIiAiIgIiICIiAiIgLn49SSV1PJHRP5t7hodl9dWkjUZhcXGovcLoKPiEJqI3Na7Lcbe7yPsOxZVs2mqaZiqN4U7FsIf0WlpKyqp46gyF0bpHDNdn3kcERf2nAPbEC7aWt3kWseM0NRWiPoM4gIBzWBcCTbZqNlj/NcflJQienp6WSqZC6SQOY7U3c3tRMYfCJeaOp1AA711ccwmXFBHzE5hLQc2XnbOJt/wCOVmyx2329yU7NqrmuZqneWvlDh8dRPQzSuhY+Go7JkIDnB0bwY477SdDbc1d1VflRhjKuro5JapkT2SDmo3hpz5TnkLAdcxa21+4ea72HYlFibS/DpGStBsSxwIva9tPYQfIgrUpSIiAiIgIiIIOKer9/5XLKxinq/f8AlcsoPWFehZ5fFS1Ewr0LPL4qWgIiIC41dydZWVTaovka5oZdrbZXc1nMRNxcZTO86EX0uuyiCuVnJ8Me6rnlkkkjpnxi7Y23BaMxc5jAXXLM1r2BcbDZbrYM3LAwENGn8MjpBxOAP0WzE/QS/lu/YrXgzs0DNWHTaxhYOEkn+qCFjB5mroZNO0+SEn2PjLx/dA1dpcblWebhjlb6qogd+hkax/8AY9y7KmN5dq9cOmfOPW/7ERFTiIiICIiAiIgIiICIiAiIgLmco8K67ppKdr3Rl4HaGuw3yuH8TTaxb3gkLpogqP8A0Y40EVCal4DHGQua23aF3RtjbfsMZIWODLnRgbe112MZwY4qI800kZYDcxlzcxNtzhu/qusiDl41g4xV0DnENMMhffLckFjmFoPd+MH/AE7Fo5LYG7BI3tqJGyueWatZkFo42xNGUuOuWMEm+0rtogIiICIiAiIgg4p6v3/lcsrGKer9/wCVyyg9YV6Fnl8VLUTCvQs8vipaAiIgIixfuQR8T9BL+W79ivOE3MLOd5y9vWZM3+32VnEz9zKP8t37Fa8FAEDMoYNP4Hl44iAUGnlRAamiqWRfiML8tvEGkt/qAp1HOKmNkjdj2tcP1F/itr25wQ7YdFx+R5tQwMO2JpiPnETGf+Cni7b4XlPvHZ2URFTiIiICIiAiIgIiICIiAiIgIiICIiAiIgIiICIiAiIgg4p6v3/lcsrGKer9/wCVyyg9YV6Fnl8VLUTCvQs8vipaAiIgKq4vgM1ViMVVCI3MYIrOc6zo+b50yBot6wTRtOo0brfQK1Igp9Thc0lZJWVUEMbRSOYHRvBe5z2gv5w5QXBpja1o8z3gCx4M7NAy5B07ozH/AGO1+q2Yn6CX8t37FecKuYWc4JAbbJC0u/sNkEtcHkzO1slXTsc3NDUvdlB1DZQJQbe89w/Rd5UilwmHAMUlfRtLpKqEvjaXEgOL/vh5G8btdljbcorm1pejByTRXFU8Lx5xPxdYMQrZmzsjoGtcNC+/de9g427Ogv8A/a+66epjjcYo4rgfwvc4+YaWi6mUVN0ZtibuJu53iJ2n/wBblIWZJm953eTLM8UTDKo1UYdKAHjR4HcR3EHZv/VS1AxBnRr1EFgWjtg6B7R8R3H9Ftw+vZiDc1OTobEHQjzC2mq3hndsTwlKREVqEREBERAREQEREBERAREQEREBERAREQEREEHFPV+/8rllYxT1fv8AyuWUHrCvQs8vipaiYV6Fnl8VLQEREBERBGxP0Ev5bv2K1YIQYGc3ktb+CQyDiIC24n6CX8t37FeMHdnhYXEnTvjMf9jtUExVSraaSpZVxnsGpETr66PBjuD+a5gtuCslbP0aNz/CDYbz3D9TYLm4rhploJII9XiO7T/mN7bXcYBXOuLz5aqw4pnEpirb5dlFGw2rFfDHNHskY14/1C/xUldGTExNpYIzCztQVz6GIUEjoYxZjxnZ/QPb/wAT+q6Kh4nGcokiF3RHOPbbRzf1aSFNUceSKuaYi8xvErQ5moIuPIr0qUIo9dXR4czPXyMjbma3M9waLuNmi53kriV/K+JoezBGvrpmBwyUwztDh/C+Ufds8ib+woLGipXJTlPX4vTNlqcP7RJF+dEQdY7QyQZhu17we5RqPl1URV88OP0UtPTxBv3rWukDCRcPe9gylrtdQLNy699gvyKLTYlDVhjqWWJ4luYyx7SH2FzlsdbDcpSAiIgIiICIiAiIgIiICIiAiIgg4p6v3/lcsrGKer9/5XLKD1hXoWeXxUtRMK9Czy+KloCIiAqri+LT0+JRQwlwiIiOUR3EgcZeeJfa45tscR0I/Hre4VqRBWq2ullqHNjcHU0tDJI0CMghwLQCXnXVrz2bDZ3rs4TcQs5wSA22SFpd/NpIXvE/QS/lu/YrTgz2CnYYuaDQPVuzN9utggzXffSRRf4s7vJmo/vLf5KcuVhNW3EJJZIjss1oO3KNc36kn+S6qiib6ppm+ri8lfuY5ac7aaeSP/STzkY/SOVg/RdpcSD/ALXEZG91TA2Qe9E7JIeGSH+S7a2nZ6MfWvNz167+txERU4uLhNQ+KZ9PIyzG5iy+0C+lt47XdsWrH+WNLgMrKete4zyC7Io2F73EmzW2GjS4mwzEA2OuhWeU2KMpAxlP95VOd9xEwgvLrbXeFlvxOOgHtsDzcH5KQ10ra/HBz1Y13aJuGRlv4Ymx7MrNoJ1JObv0iiMukppi2jRjHI5/LVrXcqXGENdeKCEg82DbNzkhFnvLbt07Lb6X2m4UNGzD4mQ0TQyONoa1o2ADQBb0VqEREFI5QfZvDilZHXUMr6WVhzEwtFnOGrHkb7ix8Q09q1coOXUvI4Rt5TU+fO6zZ6c2ic0C7yWv7TH22R3IPi0Nr4tU9OypAFQ1rwCCA4Ai42HXvCDNPMKljXxate0OGltCLjQ+a2Ko4th03JeOSp5KNL2NBc+jOrHb3Q98R78ou02/Dc3W3kBys/6op81WwQ1DPxxnQlp1ZM1h7WRwOhPeCLnaQtKIiAiIgIiICIiAiIgIiIIOKer9/wCVyysYp6v3/lcsoPWFehZ5fFS1Ewr0LPL4qWgIiICIiCNifoJfy3fsVBhqHPhjjhcTJILXMZZlaNr8jtdO7ebKdifoJfy3fsVC5OU7mRCSqDw94Gj3Zi1o/C3Nc+fmVNV50ZPJPo6NlE3LTNDR+/tJW9EWxERpDYiyn8tcEqamenrcLlf/ANrcujbYOIvd/N6WLnNAGV2hsFaaKrZXRslpHBzHtDmkd4K3qp4xiDeRTnzyhzqWYlxY212TEE9gE2yyWJPcHa7CbTbLN3riqceiMPjTt9/t58Y/PFbFw8W5Qc09tPgzRUVMjczWh3YY06CWZ4/C2+z+J2wA6kcmWvl5bwOZgWanpZQWuqX3EjrGzmwRggjUFud1gLaB21TeQPJJvI6l5iN/OOc4ve7LlBNgAGjaAABoSVbyzExNpQeSvIY4JWy11ZUvnlmac3Zyi7rF9+0btBa0Nb/CL6nu7OI0k0c4noj2QBnaNrrbdNjiR+y7SKaqYqhFVN2uCZtQ0PhNwVsXHxYSUJ5zDG3zntttcX7nW3nYSp1JXNqLNd2X21Y7Qjfodo9oWRXrlncirW0pSLDXBwu0gj2LKtQiIgLl41gcWLgGXMyVno5ojlkjO9rt29pu094K6iIPnvJzFcTwSSc8t2GSDPZs0LA4NIt28kfaERFtS0kEG9grvSYnDW5ehzRSZ2Z25Hh12XtnFjqLm11LVJqvs5iNecRwueallPatEGlmfYXlrhqC24Le+97goLsiofKflZW8k2R9YU0dTnka0S0+YNP+B0RuWPdsb2iCT+hsuHcpqXEI3SRTRt5tuaVr3Br4tLkSMOrSO+6DrotNJUsrY2y0jmvY9oc1zTcOB1BBW5AREQEREBERBBxT1fv/ACuWVjFPV+/8rllB6wr0LPL4qWomFehZ5fFS0BERAUPGMQGFQSTyAuDB+EbSSbNbc7yQLqYtNZSsrY3RVTQ5jwQ4HvBQc2DEetKOWQsLHATRuaSDZ0ZdG6xG0XaSDu3Lm4Vyvw6mhYzpuGssPwxzxho/S4W/GascloIY8JjjHOSPA5xxyg5JJ3uc7aS4xu1JuS6+q7dBU9MijlALecY19jtGYA2P80Fab9pWGlpd0pujnNsGPc42Nrta1pJB2gjauVF9qcVXVupcPp5n6DK+RzYRcAl+cS2LGgZbEi5JtbZf6EiD5lyhxHEqyopTRVdBSxuc5rxFO2XLoSXSGRoDuyHWAFg623QjsV2D4a6GV2KTCqdkcTJNUCSQaXPNguysOmxgAV1RJi7aappm8aSpomZyZjJwOoglgYCejPlaXNG08zJfMTt7Dr3OwhaMD+06kroy/ES6nOctGZrnNI7jna2w0toVb8UmfTQSyUbOckZG9zGXtmcGktbc7LkAX9qjcncSOKwCSSwcHvY8Bpblcxxa5tiTsI2g2KnLMbPR/PTVE/yU3nne0/E9LuFRfaRQ1M8kT5WxsaLsle4Bj+5wF9W27r7VtqvtEoKeaOIVDHiS93sIcxm7O4bL/wBO+wVrRLTzTNeFf6Z69v8Aeiq4r9oVBh8fOMqI5jcDJC5r3G+02vsAudf3ss1/K7DKuI8/V0xGW4s8Zxpfst/Fm9lrq0okxM7pvhTFppnr2UHk5ysozTtdDXRwkk3jqC0WPu3uPMOsmGfaRDLNMyqlhysNmuztY128xl57Q8zf9FeKt7o43mla1zw0lrXOygnuBdY287Ko4byzkrXUgMcYE8NM94Dje9TzgGTeGmA3vtB7raxGHMWtNk/08KZj89nmT7TaJk7Is/YcCXSAgtYe4EtJ9uoUjFftHoKCMPhmZOS4DLEbu1OrjuAGqtyKrVc1RVh6eGevZW38vMPYwv6XAbNvlDgXeQbtv7F4w3l/QV0TZHVMMRcNWSva17TuIv8A1Gis6LdS+HbaevZVKD7Q6CsfK01DI+bdYGUhoeLfiYSdRe43rL/tDoGVDYOkRkOaXc6HDmwRsYX32nX2ab7K1Km1/KqopI6h74IgKaqMcha4yBkIh57niOyXHVgLW7L99tVqubc2Ff6Z69m7FftDoKBrSJ45szwLQkPLRfV7rHQDbv3XXP5X4rg2OU7+s5qWUtaSwxuaZmnaObO0G9vZv0ur1G/nGhzdQQD/ADXpLTzZmw9PDPXs+W8ncRpcMpmHAMWbDcZnQ1xjeM51e52yRpc4kmzsutwFG5J/aVOBN16aWWz7tyzsidY3uGCUNa5otpd2bftC+tolp5mbD18M9ez5e37XGGtaySPJSWs57iHPDjrzn3bnNyjRthcm9+6x6+M/ajRUPNdBeKkPd2+bcOw3vJvtP+H9leVVMf5USYVNOyJsMrYaZ0pAcQYz2RGJTsAeS86C4ay+q3UzYd48Onn2WeCZtQ1r4CHNcAWkbCDqCti5fJzEnYrCX1DWtcyaaJ2X8JMMros7b62OS9u69tV1FrkIiIIOKer9/wCVyysYp6v3/lcsoPWFehZ5fFS1WWzOj0jc4AdwcVnpL/G/iKCyoq10l/jfxFOkv8b+IoLKirXSX+N/EU6S/wAb+IoO/V0kda3JWMZI24OV7Q4XGw2K3AW2KtdJf438RTpL/G/iKCyoq10l/jfxFOkv8b+IoLKirXSX+N/EU6S/xv4igsU0TZ2lkwDmuBDg4XBB0IIO0ELzTU7KRgjpWtYxuxrAGgeQGir/AEl/jfxFOkv8b+IoLKirXSX+N/EU6S/xv4igsqKtdJf438RTpL/G/iKCyqK3DomOY5kUQdE3KwhguweFptoPYFxOkv8AG/iKdJf438RQWVFWukv8b+Ip0l/jfxFBZUVa6S/xv4inSX+N/EUFlUSowyGq/wD0xRPu8P7TGntAZQ/UbQNL7lxekv8AG/iKdJf438RQWVFWukv8b+Ip0l/jfxFBZUVa6S/xv4inSX+N/EUFlUR+Fwve6V8MJe8Wc4xtLnAjKQTa5GUW8tFxekv8b+Ip0l/jfxFBYaanbSsEdM1rGNFg1oAAG4ALYq10l/jfxFOkv8b+IoLKirXSX+N/EU6S/wAb+IoOvinq/f8AlcsrlQSGV7RK5xtc6knuK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2" name="AutoShape 7" descr="data:image/jpeg;base64,/9j/4AAQSkZJRgABAQAAAQABAAD/2wCEAAkGBxQHEBMQBxMQExQSFRoYFxgTFBsYGxkdGR0iGhgVGhcYHjQgHyYlGxQXIT0iJik3Li4uGyszRDMsNzQuMSsBCgoKDg0OGxAQGzckHyUyNDI0LzcxLDQ0NTQsLCw1LywsNDQsNCw0Kyw0LC4uNDcsLDQsLC0sLiwsLCwsNDUsNP/AABEIAKsBJwMBIgACEQEDEQH/xAAbAAEAAgMBAQAAAAAAAAAAAAAABAYBAwUCB//EAEMQAAEDAgMDCAcGBAUFAQAAAAEAAgMEEQUSITFRkgYTFBUiQVJxM0NhcsHC0QcjMnOBsUKRoaJiY4KjshYkU+HwNP/EABgBAQEBAQEAAAAAAAAAAAAAAAACAQME/8QAKxEBAAECBAQFBAMAAAAAAAAAAAECEQMSITFBUZHhInGhsdEyYYHBEyPw/9oADAMBAAIRAxEAPwD69h9EyaJrpASSNe07f5qR1dHuPG76phXoWeXxUtBE6uj3Hjd9U6uj3Hjd9VLRBE6uj3Hjd9U6uj3Hjd9VLVdxLlE6krmUsbGFp5nO4uId9+ZWsyC1jlNPrfud7NQ6/V0e48bvqnV0e48bvquG/lewYn0ABuRsL3ueTrnYGPyNbbUZJQcw7wR3FWKmqG1TQ+nIc07CEGn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ETq6PceN31Tq6PceN31UtEHLrKZtMWGG4Jdb8RP8ACd59iLdinq/f+Vyyg9YV6Fnl8VLUTCvQs8vipaAiIgKPLQxzSNlmjjdIwENcWguaDoQCdRe5/mpCIOfX0kccLjGxg5uF7WWaBlaW6tbuHZboNwWzCCXQsLnPddo1fluR3fgFl7xP0Ev5bv8AiVXMD5HRQ0kcc7qnMGWJbVzDu2hrXBg27MtvNZN+DpRFExOabfi/7haYpWzDNCQ4a6g3Gmh1HtC9qq/Z3hTcIp5YmOe4tqJWnMdOw4taWt2C7A13tJVqSmbxeW49FOHiTTTN4jiIiLXIREQEREBERAREQEREBERAREQEWuWoZCWtlc1pebNBIBcdtgDt/RbEBF5c8MsHkC5sLnadw/kvSAiIgIiICIiCDinq/f8AlcsrGKer9/5XLKD1hXoWeXxUtRMK9Czy+KloCIiAiLm1WOQ0tQymmcecky2AY4gZs2TM4Czc3NPAudS225BJxP0Ev5bv2K04JbmGZObtb1bCxvCSo2KYvG10lI/nBI6GRzbxuDXBrQXWfbKbZ29/7FTMJvzLOc5y9vWZc39miCFgv3VTWxn/AMrJB5PjaP8AlE9dlcUfcYmf8+lH+zJ9KgLtLKXbG3iecR7W94ERFriIiICIiAiIgIiICIiAiIgLn49SSV1PJHRP5t7hodl9dWkjUZhcXGovcLoKPiEJqI3Na7Lcbe7yPsOxZVs2mqaZiqN4U7FsIf0WlpKyqp46gyF0bpHDNdn3kcERf2nAPbEC7aWt3kWseM0NRWiPoM4gIBzWBcCTbZqNlj/NcflJQienp6WSqZC6SQOY7U3c3tRMYfCJeaOp1AA711ccwmXFBHzE5hLQc2XnbOJt/wCOVmyx2329yU7NqrmuZqneWvlDh8dRPQzSuhY+Go7JkIDnB0bwY477SdDbc1d1VflRhjKuro5JapkT2SDmo3hpz5TnkLAdcxa21+4ea72HYlFibS/DpGStBsSxwIva9tPYQfIgrUpSIiAiIgIiIIOKer9/5XLKxinq/f8AlcsoPWFehZ5fFS1Ewr0LPL4qWgIiIC41dydZWVTaovka5oZdrbZXc1nMRNxcZTO86EX0uuyiCuVnJ8Me6rnlkkkjpnxi7Y23BaMxc5jAXXLM1r2BcbDZbrYM3LAwENGn8MjpBxOAP0WzE/QS/lu/YrXgzs0DNWHTaxhYOEkn+qCFjB5mroZNO0+SEn2PjLx/dA1dpcblWebhjlb6qogd+hkax/8AY9y7KmN5dq9cOmfOPW/7ERFTiIiICIiAiIgIiICIiAiIgLmco8K67ppKdr3Rl4HaGuw3yuH8TTaxb3gkLpogqP8A0Y40EVCal4DHGQua23aF3RtjbfsMZIWODLnRgbe112MZwY4qI800kZYDcxlzcxNtzhu/qusiDl41g4xV0DnENMMhffLckFjmFoPd+MH/AE7Fo5LYG7BI3tqJGyueWatZkFo42xNGUuOuWMEm+0rtogIiICIiAiIgg4p6v3/lcsrGKer9/wCVyyg9YV6Fnl8VLUTCvQs8vipaAiIgIixfuQR8T9BL+W79ivOE3MLOd5y9vWZM3+32VnEz9zKP8t37Fa8FAEDMoYNP4Hl44iAUGnlRAamiqWRfiML8tvEGkt/qAp1HOKmNkjdj2tcP1F/itr25wQ7YdFx+R5tQwMO2JpiPnETGf+Cni7b4XlPvHZ2URFTiIiICIiAiIgIiICIiAiIgIiICIiAiIgIiICIiAiIgg4p6v3/lcsrGKer9/wCVyyg9YV6Fnl8VLUTCvQs8vipaAiIgKq4vgM1ViMVVCI3MYIrOc6zo+b50yBot6wTRtOo0brfQK1Igp9Thc0lZJWVUEMbRSOYHRvBe5z2gv5w5QXBpja1o8z3gCx4M7NAy5B07ozH/AGO1+q2Yn6CX8t37FecKuYWc4JAbbJC0u/sNkEtcHkzO1slXTsc3NDUvdlB1DZQJQbe89w/Rd5UilwmHAMUlfRtLpKqEvjaXEgOL/vh5G8btdljbcorm1pejByTRXFU8Lx5xPxdYMQrZmzsjoGtcNC+/de9g427Ogv8A/a+66epjjcYo4rgfwvc4+YaWi6mUVN0ZtibuJu53iJ2n/wBblIWZJm953eTLM8UTDKo1UYdKAHjR4HcR3EHZv/VS1AxBnRr1EFgWjtg6B7R8R3H9Ftw+vZiDc1OTobEHQjzC2mq3hndsTwlKREVqEREBERAREQEREBERAREQEREBERAREQEREEHFPV+/8rllYxT1fv8AyuWUHrCvQs8vipaiYV6Fnl8VLQEREBERBGxP0Ev5bv2K1YIQYGc3ktb+CQyDiIC24n6CX8t37FeMHdnhYXEnTvjMf9jtUExVSraaSpZVxnsGpETr66PBjuD+a5gtuCslbP0aNz/CDYbz3D9TYLm4rhploJII9XiO7T/mN7bXcYBXOuLz5aqw4pnEpirb5dlFGw2rFfDHNHskY14/1C/xUldGTExNpYIzCztQVz6GIUEjoYxZjxnZ/QPb/wAT+q6Kh4nGcokiF3RHOPbbRzf1aSFNUceSKuaYi8xvErQ5moIuPIr0qUIo9dXR4czPXyMjbma3M9waLuNmi53kriV/K+JoezBGvrpmBwyUwztDh/C+Ufds8ib+woLGipXJTlPX4vTNlqcP7RJF+dEQdY7QyQZhu17we5RqPl1URV88OP0UtPTxBv3rWukDCRcPe9gylrtdQLNy699gvyKLTYlDVhjqWWJ4luYyx7SH2FzlsdbDcpSAiIgIiICIiAiIgIiICIiAiIgg4p6v3/lcsrGKer9/5XLKD1hXoWeXxUtRMK9Czy+KloCIiAqri+LT0+JRQwlwiIiOUR3EgcZeeJfa45tscR0I/Hre4VqRBWq2ullqHNjcHU0tDJI0CMghwLQCXnXVrz2bDZ3rs4TcQs5wSA22SFpd/NpIXvE/QS/lu/YrTgz2CnYYuaDQPVuzN9utggzXffSRRf4s7vJmo/vLf5KcuVhNW3EJJZIjss1oO3KNc36kn+S6qiib6ppm+ri8lfuY5ac7aaeSP/STzkY/SOVg/RdpcSD/ALXEZG91TA2Qe9E7JIeGSH+S7a2nZ6MfWvNz167+txERU4uLhNQ+KZ9PIyzG5iy+0C+lt47XdsWrH+WNLgMrKete4zyC7Io2F73EmzW2GjS4mwzEA2OuhWeU2KMpAxlP95VOd9xEwgvLrbXeFlvxOOgHtsDzcH5KQ10ra/HBz1Y13aJuGRlv4Ymx7MrNoJ1JObv0iiMukppi2jRjHI5/LVrXcqXGENdeKCEg82DbNzkhFnvLbt07Lb6X2m4UNGzD4mQ0TQyONoa1o2ADQBb0VqEREFI5QfZvDilZHXUMr6WVhzEwtFnOGrHkb7ix8Q09q1coOXUvI4Rt5TU+fO6zZ6c2ic0C7yWv7TH22R3IPi0Nr4tU9OypAFQ1rwCCA4Ai42HXvCDNPMKljXxate0OGltCLjQ+a2Ko4th03JeOSp5KNL2NBc+jOrHb3Q98R78ou02/Dc3W3kBys/6op81WwQ1DPxxnQlp1ZM1h7WRwOhPeCLnaQtKIiAiIgIiICIiAiIgIiIIOKer9/wCVyysYp6v3/lcsoPWFehZ5fFS1Ewr0LPL4qWgIiICIiCNifoJfy3fsVBhqHPhjjhcTJILXMZZlaNr8jtdO7ebKdifoJfy3fsVC5OU7mRCSqDw94Gj3Zi1o/C3Nc+fmVNV50ZPJPo6NlE3LTNDR+/tJW9EWxERpDYiyn8tcEqamenrcLlf/ANrcujbYOIvd/N6WLnNAGV2hsFaaKrZXRslpHBzHtDmkd4K3qp4xiDeRTnzyhzqWYlxY212TEE9gE2yyWJPcHa7CbTbLN3riqceiMPjTt9/t58Y/PFbFw8W5Qc09tPgzRUVMjczWh3YY06CWZ4/C2+z+J2wA6kcmWvl5bwOZgWanpZQWuqX3EjrGzmwRggjUFud1gLaB21TeQPJJvI6l5iN/OOc4ve7LlBNgAGjaAABoSVbyzExNpQeSvIY4JWy11ZUvnlmac3Zyi7rF9+0btBa0Nb/CL6nu7OI0k0c4noj2QBnaNrrbdNjiR+y7SKaqYqhFVN2uCZtQ0PhNwVsXHxYSUJ5zDG3zntttcX7nW3nYSp1JXNqLNd2X21Y7Qjfodo9oWRXrlncirW0pSLDXBwu0gj2LKtQiIgLl41gcWLgGXMyVno5ojlkjO9rt29pu094K6iIPnvJzFcTwSSc8t2GSDPZs0LA4NIt28kfaERFtS0kEG9grvSYnDW5ehzRSZ2Z25Hh12XtnFjqLm11LVJqvs5iNecRwueallPatEGlmfYXlrhqC24Le+97goLsiofKflZW8k2R9YU0dTnka0S0+YNP+B0RuWPdsb2iCT+hsuHcpqXEI3SRTRt5tuaVr3Br4tLkSMOrSO+6DrotNJUsrY2y0jmvY9oc1zTcOB1BBW5AREQEREBERBBxT1fv/ACuWVjFPV+/8rllB6wr0LPL4qWomFehZ5fFS0BERAUPGMQGFQSTyAuDB+EbSSbNbc7yQLqYtNZSsrY3RVTQ5jwQ4HvBQc2DEetKOWQsLHATRuaSDZ0ZdG6xG0XaSDu3Lm4Vyvw6mhYzpuGssPwxzxho/S4W/GascloIY8JjjHOSPA5xxyg5JJ3uc7aS4xu1JuS6+q7dBU9MijlALecY19jtGYA2P80Fab9pWGlpd0pujnNsGPc42Nrta1pJB2gjauVF9qcVXVupcPp5n6DK+RzYRcAl+cS2LGgZbEi5JtbZf6EiD5lyhxHEqyopTRVdBSxuc5rxFO2XLoSXSGRoDuyHWAFg623QjsV2D4a6GV2KTCqdkcTJNUCSQaXPNguysOmxgAV1RJi7aappm8aSpomZyZjJwOoglgYCejPlaXNG08zJfMTt7Dr3OwhaMD+06kroy/ES6nOctGZrnNI7jna2w0toVb8UmfTQSyUbOckZG9zGXtmcGktbc7LkAX9qjcncSOKwCSSwcHvY8Bpblcxxa5tiTsI2g2KnLMbPR/PTVE/yU3nne0/E9LuFRfaRQ1M8kT5WxsaLsle4Bj+5wF9W27r7VtqvtEoKeaOIVDHiS93sIcxm7O4bL/wBO+wVrRLTzTNeFf6Z69v8Aeiq4r9oVBh8fOMqI5jcDJC5r3G+02vsAudf3ss1/K7DKuI8/V0xGW4s8Zxpfst/Fm9lrq0okxM7pvhTFppnr2UHk5ysozTtdDXRwkk3jqC0WPu3uPMOsmGfaRDLNMyqlhysNmuztY128xl57Q8zf9FeKt7o43mla1zw0lrXOygnuBdY287Ko4byzkrXUgMcYE8NM94Dje9TzgGTeGmA3vtB7raxGHMWtNk/08KZj89nmT7TaJk7Is/YcCXSAgtYe4EtJ9uoUjFftHoKCMPhmZOS4DLEbu1OrjuAGqtyKrVc1RVh6eGevZW38vMPYwv6XAbNvlDgXeQbtv7F4w3l/QV0TZHVMMRcNWSva17TuIv8A1Gis6LdS+HbaevZVKD7Q6CsfK01DI+bdYGUhoeLfiYSdRe43rL/tDoGVDYOkRkOaXc6HDmwRsYX32nX2ab7K1Km1/KqopI6h74IgKaqMcha4yBkIh57niOyXHVgLW7L99tVqubc2Ff6Z69m7FftDoKBrSJ45szwLQkPLRfV7rHQDbv3XXP5X4rg2OU7+s5qWUtaSwxuaZmnaObO0G9vZv0ur1G/nGhzdQQD/ADXpLTzZmw9PDPXs+W8ncRpcMpmHAMWbDcZnQ1xjeM51e52yRpc4kmzsutwFG5J/aVOBN16aWWz7tyzsidY3uGCUNa5otpd2bftC+tolp5mbD18M9ez5e37XGGtaySPJSWs57iHPDjrzn3bnNyjRthcm9+6x6+M/ajRUPNdBeKkPd2+bcOw3vJvtP+H9leVVMf5USYVNOyJsMrYaZ0pAcQYz2RGJTsAeS86C4ay+q3UzYd48Onn2WeCZtQ1r4CHNcAWkbCDqCti5fJzEnYrCX1DWtcyaaJ2X8JMMros7b62OS9u69tV1FrkIiIIOKer9/wCVyysYp6v3/lcsoPWFehZ5fFS1WWzOj0jc4AdwcVnpL/G/iKCyoq10l/jfxFOkv8b+IoLKirXSX+N/EU6S/wAb+IoO/V0kda3JWMZI24OV7Q4XGw2K3AW2KtdJf438RTpL/G/iKCyoq10l/jfxFOkv8b+IoLKirXSX+N/EU6S/xv4igsU0TZ2lkwDmuBDg4XBB0IIO0ELzTU7KRgjpWtYxuxrAGgeQGir/AEl/jfxFOkv8b+IoLKirXSX+N/EU6S/xv4igsqKtdJf438RTpL/G/iKCyqK3DomOY5kUQdE3KwhguweFptoPYFxOkv8AG/iKdJf438RQWVFWukv8b+Ip0l/jfxFBZUVa6S/xv4inSX+N/EUFlUSowyGq/wD0xRPu8P7TGntAZQ/UbQNL7lxekv8AG/iKdJf438RQWVFWukv8b+Ip0l/jfxFBZUVa6S/xv4inSX+N/EUFlUR+Fwve6V8MJe8Wc4xtLnAjKQTa5GUW8tFxekv8b+Ip0l/jfxFBYaanbSsEdM1rGNFg1oAAG4ALYq10l/jfxFOkv8b+IoLKirXSX+N/EU6S/wAb+IoOvinq/f8AlcsrlQSGV7RK5xtc6knuKI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11" name="10 Metin kutusu"/>
          <p:cNvSpPr txBox="1"/>
          <p:nvPr/>
        </p:nvSpPr>
        <p:spPr>
          <a:xfrm>
            <a:off x="0" y="214290"/>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3" name="12 Dikdörtgen"/>
          <p:cNvSpPr/>
          <p:nvPr/>
        </p:nvSpPr>
        <p:spPr>
          <a:xfrm>
            <a:off x="0" y="5350986"/>
            <a:ext cx="1571604" cy="221154"/>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Picture 2" descr="http://guzelsanat.erciyes.edu.tr/logolar/e_u_logo_jpg_96dpi_RGB.jpg"/>
          <p:cNvPicPr>
            <a:picLocks noChangeAspect="1" noChangeArrowheads="1"/>
          </p:cNvPicPr>
          <p:nvPr/>
        </p:nvPicPr>
        <p:blipFill>
          <a:blip r:embed="rId3" cstate="print"/>
          <a:srcRect l="12168" t="11154" r="11787" b="10773"/>
          <a:stretch>
            <a:fillRect/>
          </a:stretch>
        </p:blipFill>
        <p:spPr bwMode="auto">
          <a:xfrm>
            <a:off x="475013" y="6172200"/>
            <a:ext cx="667987" cy="685800"/>
          </a:xfrm>
          <a:prstGeom prst="ellipse">
            <a:avLst/>
          </a:prstGeom>
          <a:noFill/>
        </p:spPr>
      </p:pic>
      <p:sp>
        <p:nvSpPr>
          <p:cNvPr id="14"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5" name="Picture 25"/>
          <p:cNvPicPr>
            <a:picLocks noChangeAspect="1"/>
          </p:cNvPicPr>
          <p:nvPr/>
        </p:nvPicPr>
        <p:blipFill rotWithShape="1">
          <a:blip r:embed="rId4" cstate="print"/>
          <a:srcRect b="13092"/>
          <a:stretch/>
        </p:blipFill>
        <p:spPr>
          <a:xfrm>
            <a:off x="395536" y="6165304"/>
            <a:ext cx="720080" cy="637520"/>
          </a:xfrm>
          <a:prstGeom prst="rect">
            <a:avLst/>
          </a:prstGeom>
        </p:spPr>
      </p:pic>
    </p:spTree>
    <p:extLst>
      <p:ext uri="{BB962C8B-B14F-4D97-AF65-F5344CB8AC3E}">
        <p14:creationId xmlns:p14="http://schemas.microsoft.com/office/powerpoint/2010/main" val="3784453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RESOURCES</a:t>
            </a:r>
            <a:endParaRPr lang="tr-TR" sz="2500" b="1" dirty="0">
              <a:solidFill>
                <a:schemeClr val="bg1"/>
              </a:solidFill>
              <a:latin typeface="Bell MT" pitchFamily="18" charset="0"/>
            </a:endParaRPr>
          </a:p>
        </p:txBody>
      </p:sp>
      <p:sp>
        <p:nvSpPr>
          <p:cNvPr id="634882" name="AutoShape 2" descr="elements of statistical learning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634884" name="AutoShape 4" descr="elements of statistical learning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sp>
        <p:nvSpPr>
          <p:cNvPr id="634886" name="AutoShape 6" descr="https://web.stanford.edu/~hastie/img/book/ESLII.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34887" name="Picture 7"/>
          <p:cNvPicPr>
            <a:picLocks noChangeAspect="1" noChangeArrowheads="1"/>
          </p:cNvPicPr>
          <p:nvPr/>
        </p:nvPicPr>
        <p:blipFill>
          <a:blip r:embed="rId3" cstate="print"/>
          <a:srcRect/>
          <a:stretch>
            <a:fillRect/>
          </a:stretch>
        </p:blipFill>
        <p:spPr bwMode="auto">
          <a:xfrm>
            <a:off x="5622950" y="1643050"/>
            <a:ext cx="2520950" cy="3789363"/>
          </a:xfrm>
          <a:prstGeom prst="rect">
            <a:avLst/>
          </a:prstGeom>
          <a:noFill/>
          <a:ln w="9525">
            <a:noFill/>
            <a:miter lim="800000"/>
            <a:headEnd/>
            <a:tailEnd/>
          </a:ln>
          <a:effectLst/>
        </p:spPr>
      </p:pic>
      <p:pic>
        <p:nvPicPr>
          <p:cNvPr id="634889" name="Picture 9" descr="applied predictive learning ile ilgili görsel sonucu"/>
          <p:cNvPicPr>
            <a:picLocks noChangeAspect="1" noChangeArrowheads="1"/>
          </p:cNvPicPr>
          <p:nvPr/>
        </p:nvPicPr>
        <p:blipFill>
          <a:blip r:embed="rId4" cstate="print"/>
          <a:srcRect/>
          <a:stretch>
            <a:fillRect/>
          </a:stretch>
        </p:blipFill>
        <p:spPr bwMode="auto">
          <a:xfrm>
            <a:off x="2748966" y="1643050"/>
            <a:ext cx="2608852" cy="3806666"/>
          </a:xfrm>
          <a:prstGeom prst="rect">
            <a:avLst/>
          </a:prstGeom>
          <a:noFill/>
        </p:spPr>
      </p:pic>
      <p:sp>
        <p:nvSpPr>
          <p:cNvPr id="10" name="2 İçerik Yer Tutucusu"/>
          <p:cNvSpPr>
            <a:spLocks noGrp="1"/>
          </p:cNvSpPr>
          <p:nvPr>
            <p:ph idx="1"/>
          </p:nvPr>
        </p:nvSpPr>
        <p:spPr>
          <a:xfrm>
            <a:off x="1619672" y="5786454"/>
            <a:ext cx="7238608" cy="1071546"/>
          </a:xfrm>
        </p:spPr>
        <p:txBody>
          <a:bodyPr>
            <a:normAutofit/>
          </a:bodyPr>
          <a:lstStyle/>
          <a:p>
            <a:pPr algn="just">
              <a:buNone/>
            </a:pPr>
            <a:r>
              <a:rPr lang="tr-TR" sz="2000" dirty="0" smtClean="0"/>
              <a:t>	</a:t>
            </a:r>
            <a:r>
              <a:rPr lang="tr-TR" sz="2000" dirty="0" err="1" smtClean="0"/>
              <a:t>Some</a:t>
            </a:r>
            <a:r>
              <a:rPr lang="tr-TR" sz="2000" dirty="0" smtClean="0"/>
              <a:t> </a:t>
            </a:r>
            <a:r>
              <a:rPr lang="tr-TR" sz="2000" dirty="0" err="1" smtClean="0"/>
              <a:t>slides</a:t>
            </a:r>
            <a:r>
              <a:rPr lang="tr-TR" sz="2000" dirty="0" smtClean="0"/>
              <a:t> </a:t>
            </a:r>
            <a:r>
              <a:rPr lang="tr-TR" sz="2000" dirty="0" err="1" smtClean="0"/>
              <a:t>are</a:t>
            </a:r>
            <a:r>
              <a:rPr lang="tr-TR" sz="2000" dirty="0" smtClean="0"/>
              <a:t> </a:t>
            </a:r>
            <a:r>
              <a:rPr lang="tr-TR" sz="2000" dirty="0" err="1" smtClean="0"/>
              <a:t>copied</a:t>
            </a:r>
            <a:r>
              <a:rPr lang="tr-TR" sz="2000" dirty="0" smtClean="0"/>
              <a:t> </a:t>
            </a:r>
            <a:r>
              <a:rPr lang="tr-TR" sz="2000" dirty="0" err="1" smtClean="0"/>
              <a:t>from</a:t>
            </a:r>
            <a:r>
              <a:rPr lang="tr-TR" sz="2000" dirty="0" smtClean="0"/>
              <a:t> </a:t>
            </a:r>
            <a:r>
              <a:rPr lang="tr-TR" sz="2000" dirty="0" err="1" smtClean="0"/>
              <a:t>these</a:t>
            </a:r>
            <a:r>
              <a:rPr lang="tr-TR" sz="2000" dirty="0" smtClean="0"/>
              <a:t> </a:t>
            </a:r>
            <a:r>
              <a:rPr lang="tr-TR" sz="2000" dirty="0" err="1" smtClean="0"/>
              <a:t>books</a:t>
            </a:r>
            <a:r>
              <a:rPr lang="tr-TR" sz="2000" dirty="0" smtClean="0"/>
              <a:t> as </a:t>
            </a:r>
            <a:r>
              <a:rPr lang="tr-TR" sz="2000" dirty="0" err="1" smtClean="0"/>
              <a:t>well</a:t>
            </a:r>
            <a:r>
              <a:rPr lang="tr-TR" sz="2000" dirty="0" smtClean="0"/>
              <a:t> as </a:t>
            </a:r>
            <a:r>
              <a:rPr lang="tr-TR" sz="2000" dirty="0" err="1" smtClean="0"/>
              <a:t>the</a:t>
            </a:r>
            <a:r>
              <a:rPr lang="tr-TR" sz="2000" dirty="0" smtClean="0"/>
              <a:t> </a:t>
            </a:r>
            <a:r>
              <a:rPr lang="tr-TR" sz="2000" dirty="0" err="1" smtClean="0"/>
              <a:t>course</a:t>
            </a:r>
            <a:r>
              <a:rPr lang="tr-TR" sz="2000" dirty="0" smtClean="0"/>
              <a:t> </a:t>
            </a:r>
            <a:r>
              <a:rPr lang="tr-TR" sz="2000" dirty="0" err="1" smtClean="0"/>
              <a:t>slides</a:t>
            </a:r>
            <a:r>
              <a:rPr lang="tr-TR" sz="2000" dirty="0" smtClean="0"/>
              <a:t> of </a:t>
            </a:r>
            <a:r>
              <a:rPr lang="tr-TR" sz="2000" dirty="0" err="1" smtClean="0"/>
              <a:t>Max</a:t>
            </a:r>
            <a:r>
              <a:rPr lang="tr-TR" sz="2000" dirty="0" smtClean="0"/>
              <a:t> </a:t>
            </a:r>
            <a:r>
              <a:rPr lang="tr-TR" sz="2000" dirty="0" err="1" smtClean="0"/>
              <a:t>Kuhn</a:t>
            </a:r>
            <a:r>
              <a:rPr lang="tr-TR" sz="2000" dirty="0" smtClean="0"/>
              <a:t> (</a:t>
            </a:r>
            <a:r>
              <a:rPr lang="tr-TR" sz="2000" dirty="0" err="1" smtClean="0"/>
              <a:t>Predictive</a:t>
            </a:r>
            <a:r>
              <a:rPr lang="tr-TR" sz="2000" dirty="0" smtClean="0"/>
              <a:t> </a:t>
            </a:r>
            <a:r>
              <a:rPr lang="tr-TR" sz="2000" dirty="0" err="1" smtClean="0"/>
              <a:t>Modeling</a:t>
            </a:r>
            <a:r>
              <a:rPr lang="tr-TR" sz="2000" dirty="0" smtClean="0"/>
              <a:t> </a:t>
            </a:r>
            <a:r>
              <a:rPr lang="tr-TR" sz="2000" dirty="0" err="1" smtClean="0"/>
              <a:t>with</a:t>
            </a:r>
            <a:r>
              <a:rPr lang="tr-TR" sz="2000" dirty="0" smtClean="0"/>
              <a:t> R </a:t>
            </a:r>
            <a:r>
              <a:rPr lang="tr-TR" sz="2000" dirty="0" err="1" smtClean="0"/>
              <a:t>and</a:t>
            </a:r>
            <a:r>
              <a:rPr lang="tr-TR" sz="2000" dirty="0" smtClean="0"/>
              <a:t> </a:t>
            </a:r>
            <a:r>
              <a:rPr lang="tr-TR" sz="2000" dirty="0" err="1" smtClean="0"/>
              <a:t>the</a:t>
            </a:r>
            <a:r>
              <a:rPr lang="tr-TR" sz="2000" dirty="0" smtClean="0"/>
              <a:t> </a:t>
            </a:r>
            <a:r>
              <a:rPr lang="tr-TR" sz="2000" dirty="0" err="1" smtClean="0"/>
              <a:t>caret</a:t>
            </a:r>
            <a:r>
              <a:rPr lang="tr-TR" sz="2000" dirty="0" smtClean="0"/>
              <a:t> </a:t>
            </a:r>
            <a:r>
              <a:rPr lang="tr-TR" sz="2000" dirty="0" err="1" smtClean="0"/>
              <a:t>Package</a:t>
            </a:r>
            <a:r>
              <a:rPr lang="tr-TR" sz="2000" dirty="0" smtClean="0"/>
              <a:t>) </a:t>
            </a:r>
            <a:r>
              <a:rPr lang="tr-TR" sz="2000" dirty="0" err="1" smtClean="0"/>
              <a:t>from</a:t>
            </a:r>
            <a:r>
              <a:rPr lang="tr-TR" sz="2000" dirty="0" smtClean="0"/>
              <a:t> </a:t>
            </a:r>
            <a:r>
              <a:rPr lang="tr-TR" sz="2000" dirty="0" err="1" smtClean="0"/>
              <a:t>useR</a:t>
            </a:r>
            <a:r>
              <a:rPr lang="tr-TR" sz="2000" dirty="0" smtClean="0"/>
              <a:t>! 2013 </a:t>
            </a:r>
            <a:r>
              <a:rPr lang="tr-TR" sz="2000" dirty="0" err="1" smtClean="0"/>
              <a:t>conference</a:t>
            </a:r>
            <a:r>
              <a:rPr lang="tr-TR" sz="2000" dirty="0" smtClean="0"/>
              <a:t>.</a:t>
            </a:r>
          </a:p>
        </p:txBody>
      </p:sp>
      <p:sp>
        <p:nvSpPr>
          <p:cNvPr id="11" name="10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12" name="11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Picture 2" descr="http://guzelsanat.erciyes.edu.tr/logolar/e_u_logo_jpg_96dpi_RGB.jpg"/>
          <p:cNvPicPr>
            <a:picLocks noChangeAspect="1" noChangeArrowheads="1"/>
          </p:cNvPicPr>
          <p:nvPr/>
        </p:nvPicPr>
        <p:blipFill>
          <a:blip r:embed="rId5" cstate="print"/>
          <a:srcRect l="12168" t="11154" r="11787" b="10773"/>
          <a:stretch>
            <a:fillRect/>
          </a:stretch>
        </p:blipFill>
        <p:spPr bwMode="auto">
          <a:xfrm>
            <a:off x="475013" y="6172200"/>
            <a:ext cx="667987" cy="685800"/>
          </a:xfrm>
          <a:prstGeom prst="ellipse">
            <a:avLst/>
          </a:prstGeom>
          <a:noFill/>
        </p:spPr>
      </p:pic>
      <p:sp>
        <p:nvSpPr>
          <p:cNvPr id="14"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15" name="Picture 25"/>
          <p:cNvPicPr>
            <a:picLocks noChangeAspect="1"/>
          </p:cNvPicPr>
          <p:nvPr/>
        </p:nvPicPr>
        <p:blipFill rotWithShape="1">
          <a:blip r:embed="rId6"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619672" y="274638"/>
            <a:ext cx="7524328" cy="850106"/>
          </a:xfrm>
        </p:spPr>
        <p:txBody>
          <a:bodyPr>
            <a:normAutofit/>
          </a:bodyPr>
          <a:lstStyle/>
          <a:p>
            <a:pPr algn="l"/>
            <a:r>
              <a:rPr lang="tr-TR" sz="2500" b="1" dirty="0" smtClean="0">
                <a:solidFill>
                  <a:schemeClr val="bg1"/>
                </a:solidFill>
                <a:latin typeface="Bell MT" pitchFamily="18" charset="0"/>
              </a:rPr>
              <a:t>SOFTWARES</a:t>
            </a:r>
            <a:endParaRPr lang="tr-TR" sz="2500" b="1" dirty="0">
              <a:solidFill>
                <a:schemeClr val="bg1"/>
              </a:solidFill>
              <a:latin typeface="Bell MT" pitchFamily="18" charset="0"/>
            </a:endParaRPr>
          </a:p>
        </p:txBody>
      </p:sp>
      <p:pic>
        <p:nvPicPr>
          <p:cNvPr id="632834" name="Picture 2" descr="azure ml ile ilgili görsel sonucu"/>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29124" y="1071546"/>
            <a:ext cx="1094248" cy="1285867"/>
          </a:xfrm>
          <a:prstGeom prst="rect">
            <a:avLst/>
          </a:prstGeom>
          <a:noFill/>
        </p:spPr>
      </p:pic>
      <p:pic>
        <p:nvPicPr>
          <p:cNvPr id="632836" name="Picture 4" descr="ibm watson ile ilgili görsel sonucu"/>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5929322" y="1500174"/>
            <a:ext cx="1524011" cy="1143008"/>
          </a:xfrm>
          <a:prstGeom prst="rect">
            <a:avLst/>
          </a:prstGeom>
          <a:noFill/>
        </p:spPr>
      </p:pic>
      <p:pic>
        <p:nvPicPr>
          <p:cNvPr id="632838" name="Picture 6" descr="google analytics logo ile ilgili görsel sonucu"/>
          <p:cNvPicPr>
            <a:picLocks noChangeAspect="1" noChangeArrowheads="1"/>
          </p:cNvPicPr>
          <p:nvPr/>
        </p:nvPicPr>
        <p:blipFill>
          <a:blip r:embed="rId5" cstate="print"/>
          <a:srcRect/>
          <a:stretch>
            <a:fillRect/>
          </a:stretch>
        </p:blipFill>
        <p:spPr bwMode="auto">
          <a:xfrm>
            <a:off x="1571604" y="2714620"/>
            <a:ext cx="1500198" cy="1135828"/>
          </a:xfrm>
          <a:prstGeom prst="rect">
            <a:avLst/>
          </a:prstGeom>
          <a:noFill/>
        </p:spPr>
      </p:pic>
      <p:pic>
        <p:nvPicPr>
          <p:cNvPr id="632840" name="Picture 8" descr="rapid miner ile ilgili görsel sonucu"/>
          <p:cNvPicPr>
            <a:picLocks noChangeAspect="1" noChangeArrowheads="1"/>
          </p:cNvPicPr>
          <p:nvPr/>
        </p:nvPicPr>
        <p:blipFill>
          <a:blip r:embed="rId6" cstate="print"/>
          <a:srcRect/>
          <a:stretch>
            <a:fillRect/>
          </a:stretch>
        </p:blipFill>
        <p:spPr bwMode="auto">
          <a:xfrm>
            <a:off x="1785918" y="1285860"/>
            <a:ext cx="1801117" cy="642942"/>
          </a:xfrm>
          <a:prstGeom prst="rect">
            <a:avLst/>
          </a:prstGeom>
          <a:noFill/>
        </p:spPr>
      </p:pic>
      <p:pic>
        <p:nvPicPr>
          <p:cNvPr id="632842" name="Picture 10" descr="oracle BI ile ilgili görsel sonucu"/>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429124" y="5143512"/>
            <a:ext cx="1714512" cy="642942"/>
          </a:xfrm>
          <a:prstGeom prst="rect">
            <a:avLst/>
          </a:prstGeom>
          <a:noFill/>
        </p:spPr>
      </p:pic>
      <p:sp>
        <p:nvSpPr>
          <p:cNvPr id="632844" name="AutoShape 12" descr="R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32845"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500958" y="1214422"/>
            <a:ext cx="1450951" cy="1152514"/>
          </a:xfrm>
          <a:prstGeom prst="rect">
            <a:avLst/>
          </a:prstGeom>
          <a:noFill/>
          <a:ln w="9525">
            <a:noFill/>
            <a:miter lim="800000"/>
            <a:headEnd/>
            <a:tailEnd/>
          </a:ln>
          <a:effectLst/>
        </p:spPr>
      </p:pic>
      <p:pic>
        <p:nvPicPr>
          <p:cNvPr id="632847" name="Picture 15" descr="python ile ilgili görsel sonucu"/>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500958" y="3000372"/>
            <a:ext cx="1185296" cy="800075"/>
          </a:xfrm>
          <a:prstGeom prst="rect">
            <a:avLst/>
          </a:prstGeom>
          <a:noFill/>
        </p:spPr>
      </p:pic>
      <p:pic>
        <p:nvPicPr>
          <p:cNvPr id="632848" name="Picture 16"/>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571868" y="6186487"/>
            <a:ext cx="2206400" cy="671513"/>
          </a:xfrm>
          <a:prstGeom prst="rect">
            <a:avLst/>
          </a:prstGeom>
          <a:noFill/>
          <a:ln w="9525">
            <a:noFill/>
            <a:miter lim="800000"/>
            <a:headEnd/>
            <a:tailEnd/>
          </a:ln>
          <a:effectLst/>
        </p:spPr>
      </p:pic>
      <p:pic>
        <p:nvPicPr>
          <p:cNvPr id="632850" name="Picture 18" descr="sap predictive analytics ile ilgili görsel sonucu"/>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858148" y="5786454"/>
            <a:ext cx="1607355" cy="642942"/>
          </a:xfrm>
          <a:prstGeom prst="rect">
            <a:avLst/>
          </a:prstGeom>
          <a:noFill/>
        </p:spPr>
      </p:pic>
      <p:pic>
        <p:nvPicPr>
          <p:cNvPr id="632852" name="Picture 20" descr="sas predictive analytics ile ilgili görsel sonucu"/>
          <p:cNvPicPr>
            <a:picLocks noChangeAspect="1" noChangeArrowheads="1"/>
          </p:cNvPicPr>
          <p:nvPr/>
        </p:nvPicPr>
        <p:blipFill>
          <a:blip r:embed="rId12" cstate="print">
            <a:clrChange>
              <a:clrFrom>
                <a:srgbClr val="FEFEFE"/>
              </a:clrFrom>
              <a:clrTo>
                <a:srgbClr val="FEFEFE">
                  <a:alpha val="0"/>
                </a:srgbClr>
              </a:clrTo>
            </a:clrChange>
          </a:blip>
          <a:srcRect l="19968" t="22599" r="21725" b="35028"/>
          <a:stretch>
            <a:fillRect/>
          </a:stretch>
        </p:blipFill>
        <p:spPr bwMode="auto">
          <a:xfrm>
            <a:off x="2071670" y="4714884"/>
            <a:ext cx="2000264" cy="822026"/>
          </a:xfrm>
          <a:prstGeom prst="rect">
            <a:avLst/>
          </a:prstGeom>
          <a:noFill/>
        </p:spPr>
      </p:pic>
      <p:pic>
        <p:nvPicPr>
          <p:cNvPr id="632854" name="Picture 22" descr="tibco spotfire ile ilgili görsel sonucu"/>
          <p:cNvPicPr>
            <a:picLocks noChangeAspect="1" noChangeArrowheads="1"/>
          </p:cNvPicPr>
          <p:nvPr/>
        </p:nvPicPr>
        <p:blipFill>
          <a:blip r:embed="rId13" cstate="print"/>
          <a:srcRect/>
          <a:stretch>
            <a:fillRect/>
          </a:stretch>
        </p:blipFill>
        <p:spPr bwMode="auto">
          <a:xfrm>
            <a:off x="7358082" y="4214818"/>
            <a:ext cx="2000244" cy="1000122"/>
          </a:xfrm>
          <a:prstGeom prst="rect">
            <a:avLst/>
          </a:prstGeom>
          <a:noFill/>
        </p:spPr>
      </p:pic>
      <p:pic>
        <p:nvPicPr>
          <p:cNvPr id="632856" name="Picture 24" descr="hp haven ile ilgili görsel sonucu"/>
          <p:cNvPicPr>
            <a:picLocks noChangeAspect="1" noChangeArrowheads="1"/>
          </p:cNvPicPr>
          <p:nvPr/>
        </p:nvPicPr>
        <p:blipFill>
          <a:blip r:embed="rId14" cstate="print"/>
          <a:srcRect/>
          <a:stretch>
            <a:fillRect/>
          </a:stretch>
        </p:blipFill>
        <p:spPr bwMode="auto">
          <a:xfrm>
            <a:off x="2000232" y="5691196"/>
            <a:ext cx="1166804" cy="1166804"/>
          </a:xfrm>
          <a:prstGeom prst="rect">
            <a:avLst/>
          </a:prstGeom>
          <a:noFill/>
        </p:spPr>
      </p:pic>
      <p:pic>
        <p:nvPicPr>
          <p:cNvPr id="632858" name="Picture 26" descr="datarobot ile ilgili görsel sonucu"/>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6143636" y="3643314"/>
            <a:ext cx="857256" cy="1128816"/>
          </a:xfrm>
          <a:prstGeom prst="rect">
            <a:avLst/>
          </a:prstGeom>
          <a:noFill/>
        </p:spPr>
      </p:pic>
      <p:pic>
        <p:nvPicPr>
          <p:cNvPr id="632860" name="Picture 28" descr="orange data mining ile ilgili görsel sonucu"/>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6643702" y="5357826"/>
            <a:ext cx="833430" cy="1300151"/>
          </a:xfrm>
          <a:prstGeom prst="rect">
            <a:avLst/>
          </a:prstGeom>
          <a:noFill/>
        </p:spPr>
      </p:pic>
      <p:pic>
        <p:nvPicPr>
          <p:cNvPr id="632862" name="Picture 30" descr="amazon machine learning ile ilgili görsel sonucu"/>
          <p:cNvPicPr>
            <a:picLocks noChangeAspect="1" noChangeArrowheads="1"/>
          </p:cNvPicPr>
          <p:nvPr/>
        </p:nvPicPr>
        <p:blipFill>
          <a:blip r:embed="rId17" cstate="print"/>
          <a:srcRect/>
          <a:stretch>
            <a:fillRect/>
          </a:stretch>
        </p:blipFill>
        <p:spPr bwMode="auto">
          <a:xfrm>
            <a:off x="3071802" y="3714752"/>
            <a:ext cx="2143102" cy="857241"/>
          </a:xfrm>
          <a:prstGeom prst="rect">
            <a:avLst/>
          </a:prstGeom>
          <a:noFill/>
        </p:spPr>
      </p:pic>
      <p:sp>
        <p:nvSpPr>
          <p:cNvPr id="632864" name="AutoShape 32" descr="cortana intelligence ile ilgili görsel sonuc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632865" name="Picture 33"/>
          <p:cNvPicPr>
            <a:picLocks noChangeAspect="1" noChangeArrowheads="1"/>
          </p:cNvPicPr>
          <p:nvPr/>
        </p:nvPicPr>
        <p:blipFill>
          <a:blip r:embed="rId18" cstate="print"/>
          <a:srcRect/>
          <a:stretch>
            <a:fillRect/>
          </a:stretch>
        </p:blipFill>
        <p:spPr bwMode="auto">
          <a:xfrm>
            <a:off x="3357554" y="2285992"/>
            <a:ext cx="886837" cy="881059"/>
          </a:xfrm>
          <a:prstGeom prst="rect">
            <a:avLst/>
          </a:prstGeom>
          <a:noFill/>
          <a:ln w="9525">
            <a:noFill/>
            <a:miter lim="800000"/>
            <a:headEnd/>
            <a:tailEnd/>
          </a:ln>
          <a:effectLst/>
        </p:spPr>
      </p:pic>
      <p:pic>
        <p:nvPicPr>
          <p:cNvPr id="632867" name="Picture 35" descr="weka ile ilgili görsel sonucu"/>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5143504" y="2857496"/>
            <a:ext cx="1385884" cy="727940"/>
          </a:xfrm>
          <a:prstGeom prst="rect">
            <a:avLst/>
          </a:prstGeom>
          <a:noFill/>
        </p:spPr>
      </p:pic>
      <p:sp>
        <p:nvSpPr>
          <p:cNvPr id="24" name="23 Metin kutusu"/>
          <p:cNvSpPr txBox="1"/>
          <p:nvPr/>
        </p:nvSpPr>
        <p:spPr>
          <a:xfrm>
            <a:off x="0" y="204891"/>
            <a:ext cx="1714480" cy="6609502"/>
          </a:xfrm>
          <a:prstGeom prst="rect">
            <a:avLst/>
          </a:prstGeom>
          <a:noFill/>
        </p:spPr>
        <p:txBody>
          <a:bodyPr wrap="square" rtlCol="0">
            <a:spAutoFit/>
          </a:bodyPr>
          <a:lstStyle/>
          <a:p>
            <a:pPr algn="ctr"/>
            <a:endParaRPr lang="tr-TR" sz="1050" b="1" dirty="0" smtClean="0">
              <a:solidFill>
                <a:schemeClr val="bg1"/>
              </a:solidFill>
              <a:latin typeface="Bell MT" pitchFamily="18" charset="0"/>
            </a:endParaRPr>
          </a:p>
          <a:p>
            <a:pPr algn="ctr"/>
            <a:r>
              <a:rPr lang="tr-TR" sz="1050" b="1" dirty="0" smtClean="0">
                <a:solidFill>
                  <a:schemeClr val="bg1"/>
                </a:solidFill>
                <a:latin typeface="Bell MT" pitchFamily="18" charset="0"/>
              </a:rPr>
              <a:t>APPLIED PREDICTIVE LEARNING </a:t>
            </a:r>
            <a:r>
              <a:rPr lang="tr-TR" sz="1050" b="1" dirty="0" err="1" smtClean="0">
                <a:solidFill>
                  <a:schemeClr val="bg1"/>
                </a:solidFill>
                <a:latin typeface="Bell MT" pitchFamily="18" charset="0"/>
              </a:rPr>
              <a:t>with</a:t>
            </a:r>
            <a:r>
              <a:rPr lang="tr-TR" sz="1050" b="1" dirty="0" smtClean="0">
                <a:solidFill>
                  <a:schemeClr val="bg1"/>
                </a:solidFill>
                <a:latin typeface="Bell MT" pitchFamily="18" charset="0"/>
              </a:rPr>
              <a:t> R</a:t>
            </a:r>
            <a:endParaRPr lang="tr-TR" sz="1000" b="1" dirty="0" smtClean="0">
              <a:solidFill>
                <a:schemeClr val="bg1"/>
              </a:solidFill>
              <a:latin typeface="Bell MT"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ctr"/>
            <a:endParaRPr lang="tr-TR" sz="1200" b="1" dirty="0" smtClean="0">
              <a:solidFill>
                <a:schemeClr val="accent6">
                  <a:lumMod val="20000"/>
                  <a:lumOff val="80000"/>
                </a:schemeClr>
              </a:solidFill>
              <a:latin typeface="Georgia" pitchFamily="18" charset="0"/>
            </a:endParaRPr>
          </a:p>
          <a:p>
            <a:pPr algn="just"/>
            <a:r>
              <a:rPr lang="tr-TR" sz="1000" b="1" dirty="0" smtClean="0">
                <a:solidFill>
                  <a:schemeClr val="bg1"/>
                </a:solidFill>
                <a:latin typeface="Georgia" pitchFamily="18" charset="0"/>
              </a:rPr>
              <a:t>GÖKMEN ZARARSIZ</a:t>
            </a:r>
          </a:p>
          <a:p>
            <a:endParaRPr lang="tr-TR" sz="12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INTRODUCTION </a:t>
            </a:r>
            <a:r>
              <a:rPr lang="tr-TR" sz="1000" b="1" dirty="0" err="1" smtClean="0">
                <a:solidFill>
                  <a:schemeClr val="accent6">
                    <a:lumMod val="20000"/>
                    <a:lumOff val="80000"/>
                  </a:schemeClr>
                </a:solidFill>
                <a:latin typeface="Georgia" pitchFamily="18" charset="0"/>
              </a:rPr>
              <a:t>to</a:t>
            </a:r>
            <a:r>
              <a:rPr lang="tr-TR" sz="1000" b="1" dirty="0" smtClean="0">
                <a:solidFill>
                  <a:schemeClr val="accent6">
                    <a:lumMod val="20000"/>
                    <a:lumOff val="80000"/>
                  </a:schemeClr>
                </a:solidFill>
                <a:latin typeface="Georgia" pitchFamily="18" charset="0"/>
              </a:rPr>
              <a:t> PREDICTIVE LEARNING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CARET PACKAGE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MODEL BUILDING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RESAMPLING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PREPROCESSING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EVALUATION METRICS</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FEATURE SELECTION &amp; IMPORTANCE</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PARALLEL PROCESSING</a:t>
            </a:r>
          </a:p>
          <a:p>
            <a:endParaRPr lang="tr-TR" sz="1000" b="1" dirty="0" smtClean="0">
              <a:solidFill>
                <a:schemeClr val="accent6">
                  <a:lumMod val="20000"/>
                  <a:lumOff val="80000"/>
                </a:schemeClr>
              </a:solidFill>
              <a:latin typeface="Georgia" pitchFamily="18" charset="0"/>
            </a:endParaRPr>
          </a:p>
          <a:p>
            <a:r>
              <a:rPr lang="tr-TR" sz="1000" b="1" dirty="0" smtClean="0">
                <a:solidFill>
                  <a:schemeClr val="accent6">
                    <a:lumMod val="20000"/>
                    <a:lumOff val="80000"/>
                  </a:schemeClr>
                </a:solidFill>
                <a:latin typeface="Georgia" pitchFamily="18" charset="0"/>
              </a:rPr>
              <a:t>REFERENCES</a:t>
            </a: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100" b="1" dirty="0" smtClean="0">
              <a:solidFill>
                <a:schemeClr val="accent6">
                  <a:lumMod val="20000"/>
                  <a:lumOff val="80000"/>
                </a:schemeClr>
              </a:solidFill>
              <a:latin typeface="Georgia" pitchFamily="18" charset="0"/>
            </a:endParaRPr>
          </a:p>
          <a:p>
            <a:endParaRPr lang="tr-TR" sz="1200" b="1" dirty="0" smtClean="0">
              <a:solidFill>
                <a:schemeClr val="accent6">
                  <a:lumMod val="20000"/>
                  <a:lumOff val="80000"/>
                </a:schemeClr>
              </a:solidFill>
              <a:latin typeface="Georgia" pitchFamily="18" charset="0"/>
            </a:endParaRPr>
          </a:p>
          <a:p>
            <a:endParaRPr lang="tr-TR" sz="1200" b="1" dirty="0">
              <a:solidFill>
                <a:schemeClr val="accent6">
                  <a:lumMod val="20000"/>
                  <a:lumOff val="80000"/>
                </a:schemeClr>
              </a:solidFill>
              <a:latin typeface="Georgia" pitchFamily="18" charset="0"/>
            </a:endParaRPr>
          </a:p>
        </p:txBody>
      </p:sp>
      <p:sp>
        <p:nvSpPr>
          <p:cNvPr id="25" name="24 Dikdörtgen"/>
          <p:cNvSpPr/>
          <p:nvPr/>
        </p:nvSpPr>
        <p:spPr>
          <a:xfrm>
            <a:off x="0" y="2136276"/>
            <a:ext cx="1571604" cy="506906"/>
          </a:xfrm>
          <a:prstGeom prst="rect">
            <a:avLst/>
          </a:prstGeom>
          <a:solidFill>
            <a:schemeClr val="accent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6" name="Picture 2" descr="http://guzelsanat.erciyes.edu.tr/logolar/e_u_logo_jpg_96dpi_RGB.jpg"/>
          <p:cNvPicPr>
            <a:picLocks noChangeAspect="1" noChangeArrowheads="1"/>
          </p:cNvPicPr>
          <p:nvPr/>
        </p:nvPicPr>
        <p:blipFill>
          <a:blip r:embed="rId20" cstate="print"/>
          <a:srcRect l="12168" t="11154" r="11787" b="10773"/>
          <a:stretch>
            <a:fillRect/>
          </a:stretch>
        </p:blipFill>
        <p:spPr bwMode="auto">
          <a:xfrm>
            <a:off x="475013" y="6172200"/>
            <a:ext cx="667987" cy="685800"/>
          </a:xfrm>
          <a:prstGeom prst="ellipse">
            <a:avLst/>
          </a:prstGeom>
          <a:noFill/>
        </p:spPr>
      </p:pic>
      <p:sp>
        <p:nvSpPr>
          <p:cNvPr id="27" name="Rectangle 21"/>
          <p:cNvSpPr/>
          <p:nvPr/>
        </p:nvSpPr>
        <p:spPr>
          <a:xfrm>
            <a:off x="-32" y="6165304"/>
            <a:ext cx="1571636" cy="692696"/>
          </a:xfrm>
          <a:prstGeom prst="rect">
            <a:avLst/>
          </a:prstGeom>
          <a:solidFill>
            <a:schemeClr val="tx1"/>
          </a:solidFill>
          <a:ln>
            <a:noFill/>
          </a:ln>
        </p:spPr>
        <p:style>
          <a:lnRef idx="1">
            <a:schemeClr val="dk1"/>
          </a:lnRef>
          <a:fillRef idx="3">
            <a:schemeClr val="dk1"/>
          </a:fillRef>
          <a:effectRef idx="2">
            <a:schemeClr val="dk1"/>
          </a:effectRef>
          <a:fontRef idx="minor">
            <a:schemeClr val="lt1"/>
          </a:fontRef>
        </p:style>
        <p:txBody>
          <a:bodyPr/>
          <a:lstStyle/>
          <a:p>
            <a:endParaRPr lang="en-US"/>
          </a:p>
        </p:txBody>
      </p:sp>
      <p:pic>
        <p:nvPicPr>
          <p:cNvPr id="28" name="Picture 25"/>
          <p:cNvPicPr>
            <a:picLocks noChangeAspect="1"/>
          </p:cNvPicPr>
          <p:nvPr/>
        </p:nvPicPr>
        <p:blipFill rotWithShape="1">
          <a:blip r:embed="rId21" cstate="print"/>
          <a:srcRect b="13092"/>
          <a:stretch/>
        </p:blipFill>
        <p:spPr>
          <a:xfrm>
            <a:off x="395536" y="6165304"/>
            <a:ext cx="720080" cy="637520"/>
          </a:xfrm>
          <a:prstGeom prst="rect">
            <a:avLst/>
          </a:prstGeom>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3.xml><?xml version="1.0" encoding="utf-8"?>
<a:theme xmlns:a="http://schemas.openxmlformats.org/drawingml/2006/main" name="1_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4.xml><?xml version="1.0" encoding="utf-8"?>
<a:theme xmlns:a="http://schemas.openxmlformats.org/drawingml/2006/main" name="2_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5.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14459</TotalTime>
  <Words>4410</Words>
  <Application>Microsoft Office PowerPoint</Application>
  <PresentationFormat>Ekran Gösterisi (4:3)</PresentationFormat>
  <Paragraphs>2458</Paragraphs>
  <Slides>73</Slides>
  <Notes>56</Notes>
  <HiddenSlides>0</HiddenSlides>
  <MMClips>0</MMClips>
  <ScaleCrop>false</ScaleCrop>
  <HeadingPairs>
    <vt:vector size="10" baseType="variant">
      <vt:variant>
        <vt:lpstr>Kullanılan Yazı Tipleri</vt:lpstr>
      </vt:variant>
      <vt:variant>
        <vt:i4>11</vt:i4>
      </vt:variant>
      <vt:variant>
        <vt:lpstr>Tema</vt:lpstr>
      </vt:variant>
      <vt:variant>
        <vt:i4>4</vt:i4>
      </vt:variant>
      <vt:variant>
        <vt:lpstr>Bağlantılar</vt:lpstr>
      </vt:variant>
      <vt:variant>
        <vt:i4>1</vt:i4>
      </vt:variant>
      <vt:variant>
        <vt:lpstr>Eklenmiş OLE Hizmet Programları</vt:lpstr>
      </vt:variant>
      <vt:variant>
        <vt:i4>3</vt:i4>
      </vt:variant>
      <vt:variant>
        <vt:lpstr>Slayt Başlıkları</vt:lpstr>
      </vt:variant>
      <vt:variant>
        <vt:i4>73</vt:i4>
      </vt:variant>
    </vt:vector>
  </HeadingPairs>
  <TitlesOfParts>
    <vt:vector size="92" baseType="lpstr">
      <vt:lpstr>ＭＳ Ｐゴシック</vt:lpstr>
      <vt:lpstr>Arial</vt:lpstr>
      <vt:lpstr>Bell MT</vt:lpstr>
      <vt:lpstr>Calibri</vt:lpstr>
      <vt:lpstr>Georgia</vt:lpstr>
      <vt:lpstr>Impact</vt:lpstr>
      <vt:lpstr>Lucida Console</vt:lpstr>
      <vt:lpstr>Lucida Sans Unicode</vt:lpstr>
      <vt:lpstr>Tahoma</vt:lpstr>
      <vt:lpstr>Times New Roman</vt:lpstr>
      <vt:lpstr>Wingdings</vt:lpstr>
      <vt:lpstr>Ofis Teması</vt:lpstr>
      <vt:lpstr>Newsprint</vt:lpstr>
      <vt:lpstr>1_Newsprint</vt:lpstr>
      <vt:lpstr>2_Newsprint</vt:lpstr>
      <vt:lpstr>file:///\\localhost\Users\gokmenzararsiz\Desktop\Macintosh%20HD:Users:gokmenzararsiz:Desktop:High-Dimensional%20Statistical%20and%20Data%20Mining%20Techniques:EBAO-1186_Zararsiz:Manuscript.docx!OLE_LINK1</vt:lpstr>
      <vt:lpstr>Denklem</vt:lpstr>
      <vt:lpstr>Equation</vt:lpstr>
      <vt:lpstr>Worksheet</vt:lpstr>
      <vt:lpstr>INTRODUCTION to MACHINE LEARNING</vt:lpstr>
      <vt:lpstr>MACHINE LEARNING</vt:lpstr>
      <vt:lpstr>MACHINE LEARNING</vt:lpstr>
      <vt:lpstr>PREDICTIVE MODELING</vt:lpstr>
      <vt:lpstr>PREDICTIVE MODELING EXAMPLES</vt:lpstr>
      <vt:lpstr>ALGORITHMS</vt:lpstr>
      <vt:lpstr>CURRENT STATUS</vt:lpstr>
      <vt:lpstr>RESOURCES</vt:lpstr>
      <vt:lpstr>SOFTWARES</vt:lpstr>
      <vt:lpstr>R PACKAGES</vt:lpstr>
      <vt:lpstr>PYTHON LIBRARIES</vt:lpstr>
      <vt:lpstr>KEY TERMINOLOGY</vt:lpstr>
      <vt:lpstr>Machine Learning</vt:lpstr>
      <vt:lpstr>Data Types</vt:lpstr>
      <vt:lpstr>Data Matrix</vt:lpstr>
      <vt:lpstr>CLASSIFICATION vs REGRESSION</vt:lpstr>
      <vt:lpstr>Classification</vt:lpstr>
      <vt:lpstr>Rule-Based Classification</vt:lpstr>
      <vt:lpstr>Classification Trees</vt:lpstr>
      <vt:lpstr>Bayesian Classifiers</vt:lpstr>
      <vt:lpstr>Support Vector Machines</vt:lpstr>
      <vt:lpstr>Support Vector Machines</vt:lpstr>
      <vt:lpstr>CLASSIFICATION</vt:lpstr>
      <vt:lpstr>CLASSIFICATION</vt:lpstr>
      <vt:lpstr>CLASSIFICATION</vt:lpstr>
      <vt:lpstr>REGRESSION</vt:lpstr>
      <vt:lpstr>KEY R CLASSES FOR PREDICTIVE LEARNING</vt:lpstr>
      <vt:lpstr>caret</vt:lpstr>
      <vt:lpstr>caret Model Conventions</vt:lpstr>
      <vt:lpstr>BASIC WORKFLOW</vt:lpstr>
      <vt:lpstr>MODEL BUILDING</vt:lpstr>
      <vt:lpstr>PARAMETER TUNING</vt:lpstr>
      <vt:lpstr>MODELING STRATEGY</vt:lpstr>
      <vt:lpstr>MODELING STRATEGY</vt:lpstr>
      <vt:lpstr>SPLITTING THE DATA</vt:lpstr>
      <vt:lpstr>OVERFITTING and UNDERFITTING</vt:lpstr>
      <vt:lpstr>SEPARATE THE SUBJECT CLASSES</vt:lpstr>
      <vt:lpstr>BIAS &amp; VARIANCE TRADE-OFF</vt:lpstr>
      <vt:lpstr>BIAS &amp; VARIANCE TRADE-OFF</vt:lpstr>
      <vt:lpstr>BIAS &amp; VARIANCE TRADE-OFF</vt:lpstr>
      <vt:lpstr>RESAMPLING</vt:lpstr>
      <vt:lpstr>k-FOLD CROSS-VALIDATION</vt:lpstr>
      <vt:lpstr>JACKKNIFE</vt:lpstr>
      <vt:lpstr>MONTE-CARLO CROSS-VALIDATION</vt:lpstr>
      <vt:lpstr>BOOTSTRAPPING</vt:lpstr>
      <vt:lpstr>BOOTSTRAPPING</vt:lpstr>
      <vt:lpstr>NEAR-ZERO VARIANCES</vt:lpstr>
      <vt:lpstr>IDENTIFYING HIGHLY CORRELATED FEATURES</vt:lpstr>
      <vt:lpstr>IDENTIFYING HIGHLY CORRELATED FEATURES</vt:lpstr>
      <vt:lpstr>CENTERING and SCALING</vt:lpstr>
      <vt:lpstr>MISSING VALUES</vt:lpstr>
      <vt:lpstr>FEATURE TRANSFORMATION</vt:lpstr>
      <vt:lpstr>caret:::preProcess Function</vt:lpstr>
      <vt:lpstr>PREDICTION</vt:lpstr>
      <vt:lpstr>PERFORMANCE ASSESSMENT</vt:lpstr>
      <vt:lpstr>PERFORMANCE ASSESSMENT / REGRESSION</vt:lpstr>
      <vt:lpstr>PERFORMANCE ASSESSMENT / CLASSIFICATION</vt:lpstr>
      <vt:lpstr>PERFORMANCE ASSESSMENT / CLASSIFICATION</vt:lpstr>
      <vt:lpstr>IMBALANCED CLASS SIZES</vt:lpstr>
      <vt:lpstr>FEATURE SELECTION</vt:lpstr>
      <vt:lpstr>FEATURE SELECTION</vt:lpstr>
      <vt:lpstr>SPARSE MODELS</vt:lpstr>
      <vt:lpstr>FEATURE IMPORTANCE</vt:lpstr>
      <vt:lpstr>PARALLEL PROCESSING</vt:lpstr>
      <vt:lpstr>Clustering</vt:lpstr>
      <vt:lpstr>Clustering</vt:lpstr>
      <vt:lpstr>Clustering</vt:lpstr>
      <vt:lpstr>Hierarchical Clustering</vt:lpstr>
      <vt:lpstr>K-Means Clustering</vt:lpstr>
      <vt:lpstr>Clustering</vt:lpstr>
      <vt:lpstr>How Many Clusters?</vt:lpstr>
      <vt:lpstr>Which Clustering Algorithm?</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6-18 YAŞ ARASI TÜRK ÇOCUKLARININ AĞIRLIK ÖLÇÜMLERİNE İLİŞKİN ULUSAL REFERANS YÜZDELİK EĞRİLERİNİN OLUŞTURULMASI </dc:title>
  <dc:creator> </dc:creator>
  <cp:lastModifiedBy>Gökmen Zararsız</cp:lastModifiedBy>
  <cp:revision>2444</cp:revision>
  <dcterms:created xsi:type="dcterms:W3CDTF">2011-08-26T08:49:22Z</dcterms:created>
  <dcterms:modified xsi:type="dcterms:W3CDTF">2022-05-12T21:19:34Z</dcterms:modified>
</cp:coreProperties>
</file>